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312" r:id="rId3"/>
    <p:sldId id="358" r:id="rId4"/>
    <p:sldId id="357" r:id="rId5"/>
    <p:sldId id="360" r:id="rId6"/>
    <p:sldId id="361" r:id="rId7"/>
    <p:sldId id="362" r:id="rId8"/>
    <p:sldId id="363" r:id="rId9"/>
    <p:sldId id="364" r:id="rId10"/>
    <p:sldId id="262" r:id="rId11"/>
    <p:sldId id="343" r:id="rId12"/>
    <p:sldId id="344" r:id="rId13"/>
    <p:sldId id="345" r:id="rId14"/>
    <p:sldId id="346" r:id="rId15"/>
    <p:sldId id="347" r:id="rId16"/>
    <p:sldId id="349" r:id="rId17"/>
    <p:sldId id="350" r:id="rId18"/>
    <p:sldId id="351" r:id="rId19"/>
    <p:sldId id="352" r:id="rId20"/>
    <p:sldId id="353" r:id="rId21"/>
    <p:sldId id="365" r:id="rId22"/>
    <p:sldId id="290" r:id="rId23"/>
    <p:sldId id="354" r:id="rId24"/>
    <p:sldId id="359" r:id="rId25"/>
    <p:sldId id="356" r:id="rId26"/>
    <p:sldId id="355" r:id="rId27"/>
    <p:sldId id="331" r:id="rId28"/>
    <p:sldId id="261" r:id="rId29"/>
    <p:sldId id="326"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5FFDFD"/>
    <a:srgbClr val="E1FFFF"/>
    <a:srgbClr val="F8F8F8"/>
    <a:srgbClr val="FFC5FF"/>
    <a:srgbClr val="FBE669"/>
    <a:srgbClr val="03E0DB"/>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8" autoAdjust="0"/>
    <p:restoredTop sz="92022" autoAdjust="0"/>
  </p:normalViewPr>
  <p:slideViewPr>
    <p:cSldViewPr snapToGrid="0">
      <p:cViewPr varScale="1">
        <p:scale>
          <a:sx n="99" d="100"/>
          <a:sy n="99" d="100"/>
        </p:scale>
        <p:origin x="2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b="1" i="1">
                <a:solidFill>
                  <a:sysClr val="windowText" lastClr="000000"/>
                </a:solidFill>
              </a:rPr>
              <a:t>Do you have any larger less frequent activities that you hold in the Union?</a:t>
            </a:r>
          </a:p>
        </c:rich>
      </c:tx>
      <c:layout>
        <c:manualLayout>
          <c:xMode val="edge"/>
          <c:yMode val="edge"/>
          <c:x val="0.15489127330586266"/>
          <c:y val="9.00787401574803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34043538675313"/>
          <c:y val="0.41849108367626886"/>
          <c:w val="0.86014976069167826"/>
          <c:h val="0.48165559551969583"/>
        </c:manualLayout>
      </c:layout>
      <c:barChart>
        <c:barDir val="bar"/>
        <c:grouping val="stacked"/>
        <c:varyColors val="0"/>
        <c:ser>
          <c:idx val="0"/>
          <c:order val="0"/>
          <c:tx>
            <c:strRef>
              <c:f>Sheet1!$B$1</c:f>
              <c:strCache>
                <c:ptCount val="1"/>
                <c:pt idx="0">
                  <c:v>Do you have any larger less frequent activities that you hold in the Union?
</c:v>
                </c:pt>
              </c:strCache>
            </c:strRef>
          </c:tx>
          <c:spPr>
            <a:solidFill>
              <a:srgbClr val="C00000"/>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896F-4955-85FD-C6CE551CFABF}"/>
              </c:ext>
            </c:extLst>
          </c:dPt>
          <c:dPt>
            <c:idx val="1"/>
            <c:invertIfNegative val="0"/>
            <c:bubble3D val="0"/>
            <c:spPr>
              <a:solidFill>
                <a:srgbClr val="CC0000"/>
              </a:solidFill>
              <a:ln>
                <a:noFill/>
              </a:ln>
              <a:effectLst/>
            </c:spPr>
            <c:extLst>
              <c:ext xmlns:c16="http://schemas.microsoft.com/office/drawing/2014/chart" uri="{C3380CC4-5D6E-409C-BE32-E72D297353CC}">
                <c16:uniqueId val="{00000003-896F-4955-85FD-C6CE551CFABF}"/>
              </c:ext>
            </c:extLst>
          </c:dPt>
          <c:cat>
            <c:strRef>
              <c:f>Sheet1!$A$2:$A$5</c:f>
              <c:strCache>
                <c:ptCount val="2"/>
                <c:pt idx="0">
                  <c:v>Yes</c:v>
                </c:pt>
                <c:pt idx="1">
                  <c:v>No</c:v>
                </c:pt>
              </c:strCache>
            </c:strRef>
          </c:cat>
          <c:val>
            <c:numRef>
              <c:f>Sheet1!$B$2:$B$5</c:f>
              <c:numCache>
                <c:formatCode>General</c:formatCode>
                <c:ptCount val="4"/>
                <c:pt idx="0">
                  <c:v>8</c:v>
                </c:pt>
                <c:pt idx="1">
                  <c:v>16</c:v>
                </c:pt>
              </c:numCache>
            </c:numRef>
          </c:val>
          <c:extLst>
            <c:ext xmlns:c16="http://schemas.microsoft.com/office/drawing/2014/chart" uri="{C3380CC4-5D6E-409C-BE32-E72D297353CC}">
              <c16:uniqueId val="{00000004-896F-4955-85FD-C6CE551CFABF}"/>
            </c:ext>
          </c:extLst>
        </c:ser>
        <c:dLbls>
          <c:showLegendKey val="0"/>
          <c:showVal val="0"/>
          <c:showCatName val="0"/>
          <c:showSerName val="0"/>
          <c:showPercent val="0"/>
          <c:showBubbleSize val="0"/>
        </c:dLbls>
        <c:gapWidth val="150"/>
        <c:overlap val="100"/>
        <c:axId val="558449439"/>
        <c:axId val="558453599"/>
      </c:barChart>
      <c:catAx>
        <c:axId val="558449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453599"/>
        <c:crosses val="autoZero"/>
        <c:auto val="1"/>
        <c:lblAlgn val="ctr"/>
        <c:lblOffset val="100"/>
        <c:noMultiLvlLbl val="0"/>
      </c:catAx>
      <c:valAx>
        <c:axId val="5584535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4494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400" i="1">
                <a:solidFill>
                  <a:sysClr val="windowText" lastClr="000000"/>
                </a:solidFill>
              </a:rPr>
              <a:t>What types of spaces do you need for your society?</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What types of spaces do you need for your society?
</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9FE-41F5-A1AA-F098F7E74CFE}"/>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9FE-41F5-A1AA-F098F7E74CFE}"/>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9FE-41F5-A1AA-F098F7E74CFE}"/>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9FE-41F5-A1AA-F098F7E74CFE}"/>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D9FE-41F5-A1AA-F098F7E74CFE}"/>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D9FE-41F5-A1AA-F098F7E74CF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Flexible spaces</c:v>
                </c:pt>
                <c:pt idx="1">
                  <c:v>Open areas </c:v>
                </c:pt>
                <c:pt idx="2">
                  <c:v>Small meeting rooms </c:v>
                </c:pt>
                <c:pt idx="3">
                  <c:v>Theatre spaces</c:v>
                </c:pt>
                <c:pt idx="4">
                  <c:v>Lecture style spaces</c:v>
                </c:pt>
                <c:pt idx="5">
                  <c:v>Music library space </c:v>
                </c:pt>
              </c:strCache>
            </c:strRef>
          </c:cat>
          <c:val>
            <c:numRef>
              <c:f>Sheet1!$B$2:$B$7</c:f>
              <c:numCache>
                <c:formatCode>General</c:formatCode>
                <c:ptCount val="6"/>
                <c:pt idx="0">
                  <c:v>5</c:v>
                </c:pt>
                <c:pt idx="1">
                  <c:v>5</c:v>
                </c:pt>
                <c:pt idx="2">
                  <c:v>7</c:v>
                </c:pt>
                <c:pt idx="3">
                  <c:v>2</c:v>
                </c:pt>
                <c:pt idx="4">
                  <c:v>2</c:v>
                </c:pt>
                <c:pt idx="5">
                  <c:v>2</c:v>
                </c:pt>
              </c:numCache>
            </c:numRef>
          </c:val>
          <c:extLst>
            <c:ext xmlns:c16="http://schemas.microsoft.com/office/drawing/2014/chart" uri="{C3380CC4-5D6E-409C-BE32-E72D297353CC}">
              <c16:uniqueId val="{0000000C-D9FE-41F5-A1AA-F098F7E74CF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1">
                <a:solidFill>
                  <a:sysClr val="windowText" lastClr="000000"/>
                </a:solidFill>
              </a:rPr>
              <a:t>How often would your society require the space(s)?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3683-49C8-A171-03BBA5289D2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3683-49C8-A171-03BBA5289D2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3683-49C8-A171-03BBA5289D27}"/>
              </c:ext>
            </c:extLst>
          </c:dPt>
          <c:cat>
            <c:strRef>
              <c:f>Sheet1!$A$2:$A$5</c:f>
              <c:strCache>
                <c:ptCount val="4"/>
                <c:pt idx="0">
                  <c:v>Anytime/Regular Access</c:v>
                </c:pt>
                <c:pt idx="1">
                  <c:v>Weekly Access</c:v>
                </c:pt>
                <c:pt idx="2">
                  <c:v>Twice Weekly Access</c:v>
                </c:pt>
                <c:pt idx="3">
                  <c:v>Monthly Access</c:v>
                </c:pt>
              </c:strCache>
            </c:strRef>
          </c:cat>
          <c:val>
            <c:numRef>
              <c:f>Sheet1!$B$2:$B$5</c:f>
              <c:numCache>
                <c:formatCode>General</c:formatCode>
                <c:ptCount val="4"/>
                <c:pt idx="0">
                  <c:v>5</c:v>
                </c:pt>
                <c:pt idx="1">
                  <c:v>6</c:v>
                </c:pt>
                <c:pt idx="2">
                  <c:v>5</c:v>
                </c:pt>
                <c:pt idx="3">
                  <c:v>3</c:v>
                </c:pt>
              </c:numCache>
            </c:numRef>
          </c:val>
          <c:extLst>
            <c:ext xmlns:c16="http://schemas.microsoft.com/office/drawing/2014/chart" uri="{C3380CC4-5D6E-409C-BE32-E72D297353CC}">
              <c16:uniqueId val="{00000006-3683-49C8-A171-03BBA5289D27}"/>
            </c:ext>
          </c:extLst>
        </c:ser>
        <c:dLbls>
          <c:showLegendKey val="0"/>
          <c:showVal val="0"/>
          <c:showCatName val="0"/>
          <c:showSerName val="0"/>
          <c:showPercent val="0"/>
          <c:showBubbleSize val="0"/>
        </c:dLbls>
        <c:gapWidth val="150"/>
        <c:overlap val="100"/>
        <c:axId val="619597903"/>
        <c:axId val="619597071"/>
      </c:barChart>
      <c:catAx>
        <c:axId val="61959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597071"/>
        <c:crosses val="autoZero"/>
        <c:auto val="1"/>
        <c:lblAlgn val="ctr"/>
        <c:lblOffset val="100"/>
        <c:noMultiLvlLbl val="0"/>
      </c:catAx>
      <c:valAx>
        <c:axId val="619597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597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400" i="1">
                <a:solidFill>
                  <a:sysClr val="windowText" lastClr="000000"/>
                </a:solidFill>
              </a:rPr>
              <a:t>If you were to order food from the Union, what type of food would you require?</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If you were to order food from the Union, what type of food would you require?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9E5-4538-B423-C6C6AAE2B8D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9E5-4538-B423-C6C6AAE2B8D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9E5-4538-B423-C6C6AAE2B8D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19E5-4538-B423-C6C6AAE2B8D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Hot Snack Food</c:v>
                </c:pt>
                <c:pt idx="1">
                  <c:v>Finger Food</c:v>
                </c:pt>
                <c:pt idx="2">
                  <c:v>Hot Food Served </c:v>
                </c:pt>
                <c:pt idx="3">
                  <c:v>Hot Buffet Food </c:v>
                </c:pt>
              </c:strCache>
            </c:strRef>
          </c:cat>
          <c:val>
            <c:numRef>
              <c:f>Sheet1!$B$2:$B$5</c:f>
              <c:numCache>
                <c:formatCode>General</c:formatCode>
                <c:ptCount val="4"/>
                <c:pt idx="0">
                  <c:v>18</c:v>
                </c:pt>
                <c:pt idx="1">
                  <c:v>12</c:v>
                </c:pt>
                <c:pt idx="2">
                  <c:v>8</c:v>
                </c:pt>
                <c:pt idx="3">
                  <c:v>9</c:v>
                </c:pt>
              </c:numCache>
            </c:numRef>
          </c:val>
          <c:extLst>
            <c:ext xmlns:c16="http://schemas.microsoft.com/office/drawing/2014/chart" uri="{C3380CC4-5D6E-409C-BE32-E72D297353CC}">
              <c16:uniqueId val="{00000008-19E5-4538-B423-C6C6AAE2B8D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1">
                <a:solidFill>
                  <a:sysClr val="windowText" lastClr="000000"/>
                </a:solidFill>
              </a:rPr>
              <a:t>What type drinks would you be most likely to purchase from the Union for your society?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5390-44C9-A7F0-9B608F439110}"/>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5390-44C9-A7F0-9B608F439110}"/>
              </c:ext>
            </c:extLst>
          </c:dPt>
          <c:cat>
            <c:strRef>
              <c:f>Sheet1!$A$2:$A$5</c:f>
              <c:strCache>
                <c:ptCount val="3"/>
                <c:pt idx="0">
                  <c:v>Alcoholic</c:v>
                </c:pt>
                <c:pt idx="1">
                  <c:v>Non-alcholic</c:v>
                </c:pt>
                <c:pt idx="2">
                  <c:v>None</c:v>
                </c:pt>
              </c:strCache>
            </c:strRef>
          </c:cat>
          <c:val>
            <c:numRef>
              <c:f>Sheet1!$B$2:$B$5</c:f>
              <c:numCache>
                <c:formatCode>General</c:formatCode>
                <c:ptCount val="4"/>
                <c:pt idx="0">
                  <c:v>13</c:v>
                </c:pt>
                <c:pt idx="1">
                  <c:v>7</c:v>
                </c:pt>
                <c:pt idx="2">
                  <c:v>3</c:v>
                </c:pt>
              </c:numCache>
            </c:numRef>
          </c:val>
          <c:extLst>
            <c:ext xmlns:c16="http://schemas.microsoft.com/office/drawing/2014/chart" uri="{C3380CC4-5D6E-409C-BE32-E72D297353CC}">
              <c16:uniqueId val="{00000004-5390-44C9-A7F0-9B608F439110}"/>
            </c:ext>
          </c:extLst>
        </c:ser>
        <c:dLbls>
          <c:showLegendKey val="0"/>
          <c:showVal val="0"/>
          <c:showCatName val="0"/>
          <c:showSerName val="0"/>
          <c:showPercent val="0"/>
          <c:showBubbleSize val="0"/>
        </c:dLbls>
        <c:gapWidth val="150"/>
        <c:overlap val="100"/>
        <c:axId val="845214415"/>
        <c:axId val="845201103"/>
      </c:barChart>
      <c:catAx>
        <c:axId val="84521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5201103"/>
        <c:crosses val="autoZero"/>
        <c:auto val="1"/>
        <c:lblAlgn val="ctr"/>
        <c:lblOffset val="100"/>
        <c:noMultiLvlLbl val="0"/>
      </c:catAx>
      <c:valAx>
        <c:axId val="845201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5214415"/>
        <c:crosses val="autoZero"/>
        <c:crossBetween val="between"/>
      </c:valAx>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4733AE3-67F2-4101-A7D1-FE42702A1BB8}" type="datetimeFigureOut">
              <a:rPr lang="en-GB" smtClean="0"/>
              <a:t>09/03/2020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390F133-B7E0-432D-912A-228FCBEEB38B}" type="slidenum">
              <a:rPr lang="en-GB" smtClean="0"/>
              <a:t>‹#›</a:t>
            </a:fld>
            <a:endParaRPr lang="en-GB"/>
          </a:p>
        </p:txBody>
      </p:sp>
    </p:spTree>
    <p:extLst>
      <p:ext uri="{BB962C8B-B14F-4D97-AF65-F5344CB8AC3E}">
        <p14:creationId xmlns:p14="http://schemas.microsoft.com/office/powerpoint/2010/main" val="2301368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DDE4C4-7E19-4790-8F64-991DBE56A53E}" type="datetimeFigureOut">
              <a:rPr lang="en-GB" smtClean="0"/>
              <a:t>09/03/2020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D6BB83-755F-4FEA-B00C-9DE9198A4C87}" type="slidenum">
              <a:rPr lang="en-GB" smtClean="0"/>
              <a:t>‹#›</a:t>
            </a:fld>
            <a:endParaRPr lang="en-GB"/>
          </a:p>
        </p:txBody>
      </p:sp>
    </p:spTree>
    <p:extLst>
      <p:ext uri="{BB962C8B-B14F-4D97-AF65-F5344CB8AC3E}">
        <p14:creationId xmlns:p14="http://schemas.microsoft.com/office/powerpoint/2010/main" val="27594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1</a:t>
            </a:fld>
            <a:endParaRPr lang="en-GB"/>
          </a:p>
        </p:txBody>
      </p:sp>
    </p:spTree>
    <p:extLst>
      <p:ext uri="{BB962C8B-B14F-4D97-AF65-F5344CB8AC3E}">
        <p14:creationId xmlns:p14="http://schemas.microsoft.com/office/powerpoint/2010/main" val="2943933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10</a:t>
            </a:fld>
            <a:endParaRPr lang="en-GB"/>
          </a:p>
        </p:txBody>
      </p:sp>
    </p:spTree>
    <p:extLst>
      <p:ext uri="{BB962C8B-B14F-4D97-AF65-F5344CB8AC3E}">
        <p14:creationId xmlns:p14="http://schemas.microsoft.com/office/powerpoint/2010/main" val="4216843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11</a:t>
            </a:fld>
            <a:endParaRPr lang="en-GB"/>
          </a:p>
        </p:txBody>
      </p:sp>
    </p:spTree>
    <p:extLst>
      <p:ext uri="{BB962C8B-B14F-4D97-AF65-F5344CB8AC3E}">
        <p14:creationId xmlns:p14="http://schemas.microsoft.com/office/powerpoint/2010/main" val="280989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12</a:t>
            </a:fld>
            <a:endParaRPr lang="en-GB"/>
          </a:p>
        </p:txBody>
      </p:sp>
    </p:spTree>
    <p:extLst>
      <p:ext uri="{BB962C8B-B14F-4D97-AF65-F5344CB8AC3E}">
        <p14:creationId xmlns:p14="http://schemas.microsoft.com/office/powerpoint/2010/main" val="396371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13</a:t>
            </a:fld>
            <a:endParaRPr lang="en-GB"/>
          </a:p>
        </p:txBody>
      </p:sp>
    </p:spTree>
    <p:extLst>
      <p:ext uri="{BB962C8B-B14F-4D97-AF65-F5344CB8AC3E}">
        <p14:creationId xmlns:p14="http://schemas.microsoft.com/office/powerpoint/2010/main" val="2411847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14</a:t>
            </a:fld>
            <a:endParaRPr lang="en-GB"/>
          </a:p>
        </p:txBody>
      </p:sp>
    </p:spTree>
    <p:extLst>
      <p:ext uri="{BB962C8B-B14F-4D97-AF65-F5344CB8AC3E}">
        <p14:creationId xmlns:p14="http://schemas.microsoft.com/office/powerpoint/2010/main" val="2788762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15</a:t>
            </a:fld>
            <a:endParaRPr lang="en-GB"/>
          </a:p>
        </p:txBody>
      </p:sp>
    </p:spTree>
    <p:extLst>
      <p:ext uri="{BB962C8B-B14F-4D97-AF65-F5344CB8AC3E}">
        <p14:creationId xmlns:p14="http://schemas.microsoft.com/office/powerpoint/2010/main" val="733049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16</a:t>
            </a:fld>
            <a:endParaRPr lang="en-GB"/>
          </a:p>
        </p:txBody>
      </p:sp>
    </p:spTree>
    <p:extLst>
      <p:ext uri="{BB962C8B-B14F-4D97-AF65-F5344CB8AC3E}">
        <p14:creationId xmlns:p14="http://schemas.microsoft.com/office/powerpoint/2010/main" val="64591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17</a:t>
            </a:fld>
            <a:endParaRPr lang="en-GB"/>
          </a:p>
        </p:txBody>
      </p:sp>
    </p:spTree>
    <p:extLst>
      <p:ext uri="{BB962C8B-B14F-4D97-AF65-F5344CB8AC3E}">
        <p14:creationId xmlns:p14="http://schemas.microsoft.com/office/powerpoint/2010/main" val="2596232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18</a:t>
            </a:fld>
            <a:endParaRPr lang="en-GB"/>
          </a:p>
        </p:txBody>
      </p:sp>
    </p:spTree>
    <p:extLst>
      <p:ext uri="{BB962C8B-B14F-4D97-AF65-F5344CB8AC3E}">
        <p14:creationId xmlns:p14="http://schemas.microsoft.com/office/powerpoint/2010/main" val="3979740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19</a:t>
            </a:fld>
            <a:endParaRPr lang="en-GB"/>
          </a:p>
        </p:txBody>
      </p:sp>
    </p:spTree>
    <p:extLst>
      <p:ext uri="{BB962C8B-B14F-4D97-AF65-F5344CB8AC3E}">
        <p14:creationId xmlns:p14="http://schemas.microsoft.com/office/powerpoint/2010/main" val="331825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2</a:t>
            </a:fld>
            <a:endParaRPr lang="en-GB"/>
          </a:p>
        </p:txBody>
      </p:sp>
    </p:spTree>
    <p:extLst>
      <p:ext uri="{BB962C8B-B14F-4D97-AF65-F5344CB8AC3E}">
        <p14:creationId xmlns:p14="http://schemas.microsoft.com/office/powerpoint/2010/main" val="3349735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20</a:t>
            </a:fld>
            <a:endParaRPr lang="en-GB"/>
          </a:p>
        </p:txBody>
      </p:sp>
    </p:spTree>
    <p:extLst>
      <p:ext uri="{BB962C8B-B14F-4D97-AF65-F5344CB8AC3E}">
        <p14:creationId xmlns:p14="http://schemas.microsoft.com/office/powerpoint/2010/main" val="3964062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21</a:t>
            </a:fld>
            <a:endParaRPr lang="en-GB"/>
          </a:p>
        </p:txBody>
      </p:sp>
    </p:spTree>
    <p:extLst>
      <p:ext uri="{BB962C8B-B14F-4D97-AF65-F5344CB8AC3E}">
        <p14:creationId xmlns:p14="http://schemas.microsoft.com/office/powerpoint/2010/main" val="205035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clubs and socs should now be active and on their way to being engaged.</a:t>
            </a:r>
          </a:p>
          <a:p>
            <a:r>
              <a:rPr lang="en-GB" dirty="0"/>
              <a:t>Once you are active and have logged 20 hours, committee members can get a 10% union discount card – don’t forget to use it!</a:t>
            </a:r>
          </a:p>
          <a:p>
            <a:r>
              <a:rPr lang="en-GB" dirty="0"/>
              <a:t>Addition of handover doc to active and engaged this year – a template for this is available online now and you should already be filling this out with your experiences from this year – any problems come and chat.</a:t>
            </a:r>
          </a:p>
        </p:txBody>
      </p:sp>
      <p:sp>
        <p:nvSpPr>
          <p:cNvPr id="4" name="Slide Number Placeholder 3"/>
          <p:cNvSpPr>
            <a:spLocks noGrp="1"/>
          </p:cNvSpPr>
          <p:nvPr>
            <p:ph type="sldNum" sz="quarter" idx="5"/>
          </p:nvPr>
        </p:nvSpPr>
        <p:spPr/>
        <p:txBody>
          <a:bodyPr/>
          <a:lstStyle/>
          <a:p>
            <a:fld id="{C8D6BB83-755F-4FEA-B00C-9DE9198A4C87}" type="slidenum">
              <a:rPr lang="en-GB" smtClean="0"/>
              <a:t>22</a:t>
            </a:fld>
            <a:endParaRPr lang="en-GB"/>
          </a:p>
        </p:txBody>
      </p:sp>
    </p:spTree>
    <p:extLst>
      <p:ext uri="{BB962C8B-B14F-4D97-AF65-F5344CB8AC3E}">
        <p14:creationId xmlns:p14="http://schemas.microsoft.com/office/powerpoint/2010/main" val="1859196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23</a:t>
            </a:fld>
            <a:endParaRPr lang="en-GB"/>
          </a:p>
        </p:txBody>
      </p:sp>
    </p:spTree>
    <p:extLst>
      <p:ext uri="{BB962C8B-B14F-4D97-AF65-F5344CB8AC3E}">
        <p14:creationId xmlns:p14="http://schemas.microsoft.com/office/powerpoint/2010/main" val="3189571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24</a:t>
            </a:fld>
            <a:endParaRPr lang="en-GB"/>
          </a:p>
        </p:txBody>
      </p:sp>
    </p:spTree>
    <p:extLst>
      <p:ext uri="{BB962C8B-B14F-4D97-AF65-F5344CB8AC3E}">
        <p14:creationId xmlns:p14="http://schemas.microsoft.com/office/powerpoint/2010/main" val="3396746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25</a:t>
            </a:fld>
            <a:endParaRPr lang="en-GB"/>
          </a:p>
        </p:txBody>
      </p:sp>
    </p:spTree>
    <p:extLst>
      <p:ext uri="{BB962C8B-B14F-4D97-AF65-F5344CB8AC3E}">
        <p14:creationId xmlns:p14="http://schemas.microsoft.com/office/powerpoint/2010/main" val="952324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26</a:t>
            </a:fld>
            <a:endParaRPr lang="en-GB"/>
          </a:p>
        </p:txBody>
      </p:sp>
    </p:spTree>
    <p:extLst>
      <p:ext uri="{BB962C8B-B14F-4D97-AF65-F5344CB8AC3E}">
        <p14:creationId xmlns:p14="http://schemas.microsoft.com/office/powerpoint/2010/main" val="538364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27</a:t>
            </a:fld>
            <a:endParaRPr lang="en-GB"/>
          </a:p>
        </p:txBody>
      </p:sp>
    </p:spTree>
    <p:extLst>
      <p:ext uri="{BB962C8B-B14F-4D97-AF65-F5344CB8AC3E}">
        <p14:creationId xmlns:p14="http://schemas.microsoft.com/office/powerpoint/2010/main" val="344504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CF00EBE-F50C-4189-9434-BDA4F9E4EBE7}" type="slidenum">
              <a:rPr lang="en-GB" smtClean="0"/>
              <a:t>28</a:t>
            </a:fld>
            <a:endParaRPr lang="en-GB"/>
          </a:p>
        </p:txBody>
      </p:sp>
    </p:spTree>
    <p:extLst>
      <p:ext uri="{BB962C8B-B14F-4D97-AF65-F5344CB8AC3E}">
        <p14:creationId xmlns:p14="http://schemas.microsoft.com/office/powerpoint/2010/main" val="3366686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29</a:t>
            </a:fld>
            <a:endParaRPr lang="en-GB"/>
          </a:p>
        </p:txBody>
      </p:sp>
    </p:spTree>
    <p:extLst>
      <p:ext uri="{BB962C8B-B14F-4D97-AF65-F5344CB8AC3E}">
        <p14:creationId xmlns:p14="http://schemas.microsoft.com/office/powerpoint/2010/main" val="195406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3</a:t>
            </a:fld>
            <a:endParaRPr lang="en-GB"/>
          </a:p>
        </p:txBody>
      </p:sp>
    </p:spTree>
    <p:extLst>
      <p:ext uri="{BB962C8B-B14F-4D97-AF65-F5344CB8AC3E}">
        <p14:creationId xmlns:p14="http://schemas.microsoft.com/office/powerpoint/2010/main" val="12110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4</a:t>
            </a:fld>
            <a:endParaRPr lang="en-GB"/>
          </a:p>
        </p:txBody>
      </p:sp>
    </p:spTree>
    <p:extLst>
      <p:ext uri="{BB962C8B-B14F-4D97-AF65-F5344CB8AC3E}">
        <p14:creationId xmlns:p14="http://schemas.microsoft.com/office/powerpoint/2010/main" val="388295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5</a:t>
            </a:fld>
            <a:endParaRPr lang="en-GB"/>
          </a:p>
        </p:txBody>
      </p:sp>
    </p:spTree>
    <p:extLst>
      <p:ext uri="{BB962C8B-B14F-4D97-AF65-F5344CB8AC3E}">
        <p14:creationId xmlns:p14="http://schemas.microsoft.com/office/powerpoint/2010/main" val="71715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6</a:t>
            </a:fld>
            <a:endParaRPr lang="en-GB"/>
          </a:p>
        </p:txBody>
      </p:sp>
    </p:spTree>
    <p:extLst>
      <p:ext uri="{BB962C8B-B14F-4D97-AF65-F5344CB8AC3E}">
        <p14:creationId xmlns:p14="http://schemas.microsoft.com/office/powerpoint/2010/main" val="176477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7</a:t>
            </a:fld>
            <a:endParaRPr lang="en-GB"/>
          </a:p>
        </p:txBody>
      </p:sp>
    </p:spTree>
    <p:extLst>
      <p:ext uri="{BB962C8B-B14F-4D97-AF65-F5344CB8AC3E}">
        <p14:creationId xmlns:p14="http://schemas.microsoft.com/office/powerpoint/2010/main" val="2600371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8</a:t>
            </a:fld>
            <a:endParaRPr lang="en-GB"/>
          </a:p>
        </p:txBody>
      </p:sp>
    </p:spTree>
    <p:extLst>
      <p:ext uri="{BB962C8B-B14F-4D97-AF65-F5344CB8AC3E}">
        <p14:creationId xmlns:p14="http://schemas.microsoft.com/office/powerpoint/2010/main" val="197968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D6BB83-755F-4FEA-B00C-9DE9198A4C87}" type="slidenum">
              <a:rPr lang="en-GB" smtClean="0"/>
              <a:t>9</a:t>
            </a:fld>
            <a:endParaRPr lang="en-GB"/>
          </a:p>
        </p:txBody>
      </p:sp>
    </p:spTree>
    <p:extLst>
      <p:ext uri="{BB962C8B-B14F-4D97-AF65-F5344CB8AC3E}">
        <p14:creationId xmlns:p14="http://schemas.microsoft.com/office/powerpoint/2010/main" val="240794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C8577A-A40A-4359-9C1B-5EF0B5826D9A}"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713C6-03EE-4E1A-9418-A046284D1359}" type="slidenum">
              <a:rPr lang="en-GB" smtClean="0"/>
              <a:t>‹#›</a:t>
            </a:fld>
            <a:endParaRPr lang="en-GB"/>
          </a:p>
        </p:txBody>
      </p:sp>
    </p:spTree>
    <p:extLst>
      <p:ext uri="{BB962C8B-B14F-4D97-AF65-F5344CB8AC3E}">
        <p14:creationId xmlns:p14="http://schemas.microsoft.com/office/powerpoint/2010/main" val="230526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C8577A-A40A-4359-9C1B-5EF0B5826D9A}"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713C6-03EE-4E1A-9418-A046284D1359}" type="slidenum">
              <a:rPr lang="en-GB" smtClean="0"/>
              <a:t>‹#›</a:t>
            </a:fld>
            <a:endParaRPr lang="en-GB"/>
          </a:p>
        </p:txBody>
      </p:sp>
    </p:spTree>
    <p:extLst>
      <p:ext uri="{BB962C8B-B14F-4D97-AF65-F5344CB8AC3E}">
        <p14:creationId xmlns:p14="http://schemas.microsoft.com/office/powerpoint/2010/main" val="129438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C8577A-A40A-4359-9C1B-5EF0B5826D9A}"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713C6-03EE-4E1A-9418-A046284D1359}" type="slidenum">
              <a:rPr lang="en-GB" smtClean="0"/>
              <a:t>‹#›</a:t>
            </a:fld>
            <a:endParaRPr lang="en-GB"/>
          </a:p>
        </p:txBody>
      </p:sp>
    </p:spTree>
    <p:extLst>
      <p:ext uri="{BB962C8B-B14F-4D97-AF65-F5344CB8AC3E}">
        <p14:creationId xmlns:p14="http://schemas.microsoft.com/office/powerpoint/2010/main" val="216101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C8577A-A40A-4359-9C1B-5EF0B5826D9A}"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713C6-03EE-4E1A-9418-A046284D1359}" type="slidenum">
              <a:rPr lang="en-GB" smtClean="0"/>
              <a:t>‹#›</a:t>
            </a:fld>
            <a:endParaRPr lang="en-GB"/>
          </a:p>
        </p:txBody>
      </p:sp>
    </p:spTree>
    <p:extLst>
      <p:ext uri="{BB962C8B-B14F-4D97-AF65-F5344CB8AC3E}">
        <p14:creationId xmlns:p14="http://schemas.microsoft.com/office/powerpoint/2010/main" val="61853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C8577A-A40A-4359-9C1B-5EF0B5826D9A}"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713C6-03EE-4E1A-9418-A046284D1359}" type="slidenum">
              <a:rPr lang="en-GB" smtClean="0"/>
              <a:t>‹#›</a:t>
            </a:fld>
            <a:endParaRPr lang="en-GB"/>
          </a:p>
        </p:txBody>
      </p:sp>
    </p:spTree>
    <p:extLst>
      <p:ext uri="{BB962C8B-B14F-4D97-AF65-F5344CB8AC3E}">
        <p14:creationId xmlns:p14="http://schemas.microsoft.com/office/powerpoint/2010/main" val="110507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C8577A-A40A-4359-9C1B-5EF0B5826D9A}" type="datetimeFigureOut">
              <a:rPr lang="en-GB" smtClean="0"/>
              <a:t>09/03/2020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2713C6-03EE-4E1A-9418-A046284D1359}" type="slidenum">
              <a:rPr lang="en-GB" smtClean="0"/>
              <a:t>‹#›</a:t>
            </a:fld>
            <a:endParaRPr lang="en-GB"/>
          </a:p>
        </p:txBody>
      </p:sp>
    </p:spTree>
    <p:extLst>
      <p:ext uri="{BB962C8B-B14F-4D97-AF65-F5344CB8AC3E}">
        <p14:creationId xmlns:p14="http://schemas.microsoft.com/office/powerpoint/2010/main" val="209065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C8577A-A40A-4359-9C1B-5EF0B5826D9A}" type="datetimeFigureOut">
              <a:rPr lang="en-GB" smtClean="0"/>
              <a:t>09/03/2020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2713C6-03EE-4E1A-9418-A046284D1359}" type="slidenum">
              <a:rPr lang="en-GB" smtClean="0"/>
              <a:t>‹#›</a:t>
            </a:fld>
            <a:endParaRPr lang="en-GB"/>
          </a:p>
        </p:txBody>
      </p:sp>
    </p:spTree>
    <p:extLst>
      <p:ext uri="{BB962C8B-B14F-4D97-AF65-F5344CB8AC3E}">
        <p14:creationId xmlns:p14="http://schemas.microsoft.com/office/powerpoint/2010/main" val="128950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C8577A-A40A-4359-9C1B-5EF0B5826D9A}" type="datetimeFigureOut">
              <a:rPr lang="en-GB" smtClean="0"/>
              <a:t>09/03/2020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2713C6-03EE-4E1A-9418-A046284D1359}" type="slidenum">
              <a:rPr lang="en-GB" smtClean="0"/>
              <a:t>‹#›</a:t>
            </a:fld>
            <a:endParaRPr lang="en-GB"/>
          </a:p>
        </p:txBody>
      </p:sp>
    </p:spTree>
    <p:extLst>
      <p:ext uri="{BB962C8B-B14F-4D97-AF65-F5344CB8AC3E}">
        <p14:creationId xmlns:p14="http://schemas.microsoft.com/office/powerpoint/2010/main" val="1044434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8577A-A40A-4359-9C1B-5EF0B5826D9A}" type="datetimeFigureOut">
              <a:rPr lang="en-GB" smtClean="0"/>
              <a:t>09/03/2020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2713C6-03EE-4E1A-9418-A046284D1359}" type="slidenum">
              <a:rPr lang="en-GB" smtClean="0"/>
              <a:t>‹#›</a:t>
            </a:fld>
            <a:endParaRPr lang="en-GB"/>
          </a:p>
        </p:txBody>
      </p:sp>
    </p:spTree>
    <p:extLst>
      <p:ext uri="{BB962C8B-B14F-4D97-AF65-F5344CB8AC3E}">
        <p14:creationId xmlns:p14="http://schemas.microsoft.com/office/powerpoint/2010/main" val="154622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C8577A-A40A-4359-9C1B-5EF0B5826D9A}" type="datetimeFigureOut">
              <a:rPr lang="en-GB" smtClean="0"/>
              <a:t>09/03/2020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2713C6-03EE-4E1A-9418-A046284D1359}" type="slidenum">
              <a:rPr lang="en-GB" smtClean="0"/>
              <a:t>‹#›</a:t>
            </a:fld>
            <a:endParaRPr lang="en-GB"/>
          </a:p>
        </p:txBody>
      </p:sp>
    </p:spTree>
    <p:extLst>
      <p:ext uri="{BB962C8B-B14F-4D97-AF65-F5344CB8AC3E}">
        <p14:creationId xmlns:p14="http://schemas.microsoft.com/office/powerpoint/2010/main" val="13553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C8577A-A40A-4359-9C1B-5EF0B5826D9A}" type="datetimeFigureOut">
              <a:rPr lang="en-GB" smtClean="0"/>
              <a:t>09/03/2020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2713C6-03EE-4E1A-9418-A046284D1359}" type="slidenum">
              <a:rPr lang="en-GB" smtClean="0"/>
              <a:t>‹#›</a:t>
            </a:fld>
            <a:endParaRPr lang="en-GB"/>
          </a:p>
        </p:txBody>
      </p:sp>
    </p:spTree>
    <p:extLst>
      <p:ext uri="{BB962C8B-B14F-4D97-AF65-F5344CB8AC3E}">
        <p14:creationId xmlns:p14="http://schemas.microsoft.com/office/powerpoint/2010/main" val="393584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8577A-A40A-4359-9C1B-5EF0B5826D9A}" type="datetimeFigureOut">
              <a:rPr lang="en-GB" smtClean="0"/>
              <a:t>09/03/2020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713C6-03EE-4E1A-9418-A046284D1359}" type="slidenum">
              <a:rPr lang="en-GB" smtClean="0"/>
              <a:t>‹#›</a:t>
            </a:fld>
            <a:endParaRPr lang="en-GB"/>
          </a:p>
        </p:txBody>
      </p:sp>
    </p:spTree>
    <p:extLst>
      <p:ext uri="{BB962C8B-B14F-4D97-AF65-F5344CB8AC3E}">
        <p14:creationId xmlns:p14="http://schemas.microsoft.com/office/powerpoint/2010/main" val="3874382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cid:feb4bee8-917c-4b08-a83a-03a345c4f3d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trathunion.com/volunteering/profile/" TargetMode="External"/><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hyperlink" Target="https://www.strathunion.com/clubs-socs/activeengaged/correctionfor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Clubs &amp; Societies</a:t>
            </a:r>
            <a:br>
              <a:rPr lang="en-GB" dirty="0"/>
            </a:br>
            <a:r>
              <a:rPr lang="en-GB" dirty="0" smtClean="0"/>
              <a:t>AGM</a:t>
            </a:r>
            <a:endParaRPr lang="en-GB" dirty="0"/>
          </a:p>
        </p:txBody>
      </p:sp>
      <p:sp>
        <p:nvSpPr>
          <p:cNvPr id="3" name="Subtitle 2"/>
          <p:cNvSpPr>
            <a:spLocks noGrp="1"/>
          </p:cNvSpPr>
          <p:nvPr>
            <p:ph type="subTitle" idx="1"/>
          </p:nvPr>
        </p:nvSpPr>
        <p:spPr>
          <a:xfrm>
            <a:off x="1143000" y="3558778"/>
            <a:ext cx="6858000" cy="1339793"/>
          </a:xfrm>
        </p:spPr>
        <p:txBody>
          <a:bodyPr anchor="ctr"/>
          <a:lstStyle/>
          <a:p>
            <a:r>
              <a:rPr lang="en-GB" dirty="0"/>
              <a:t>Monday </a:t>
            </a:r>
            <a:r>
              <a:rPr lang="en-GB" dirty="0" smtClean="0"/>
              <a:t>9</a:t>
            </a:r>
            <a:r>
              <a:rPr lang="en-GB" baseline="30000" dirty="0" smtClean="0"/>
              <a:t>th</a:t>
            </a:r>
            <a:r>
              <a:rPr lang="en-GB" dirty="0" smtClean="0"/>
              <a:t> March 2020</a:t>
            </a:r>
            <a:endParaRPr lang="en-GB" dirty="0"/>
          </a:p>
          <a:p>
            <a:endParaRPr lang="en-GB" dirty="0"/>
          </a:p>
        </p:txBody>
      </p:sp>
      <p:pic>
        <p:nvPicPr>
          <p:cNvPr id="4" name="Picture 3" descr="C:\Users\gwb11196\AppData\Local\Microsoft\Windows\Temporary Internet Files\Content.Outlook\FK4GXWYD\StrathUnion-Black-Logo (00000002).png"/>
          <p:cNvPicPr/>
          <p:nvPr/>
        </p:nvPicPr>
        <p:blipFill>
          <a:blip r:embed="rId3" cstate="print">
            <a:duotone>
              <a:prstClr val="black"/>
              <a:srgbClr val="66FFFF">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5574270"/>
            <a:ext cx="1138407" cy="1169431"/>
          </a:xfrm>
          <a:prstGeom prst="rect">
            <a:avLst/>
          </a:prstGeom>
          <a:noFill/>
          <a:ln>
            <a:noFill/>
          </a:ln>
        </p:spPr>
      </p:pic>
    </p:spTree>
    <p:extLst>
      <p:ext uri="{BB962C8B-B14F-4D97-AF65-F5344CB8AC3E}">
        <p14:creationId xmlns:p14="http://schemas.microsoft.com/office/powerpoint/2010/main" val="520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6" y="315807"/>
            <a:ext cx="7886700" cy="1325563"/>
          </a:xfrm>
        </p:spPr>
        <p:txBody>
          <a:bodyPr/>
          <a:lstStyle/>
          <a:p>
            <a:r>
              <a:rPr lang="en-GB" dirty="0" smtClean="0"/>
              <a:t>Budget Update </a:t>
            </a:r>
            <a:endParaRPr lang="en-GB" dirty="0"/>
          </a:p>
        </p:txBody>
      </p:sp>
      <p:sp>
        <p:nvSpPr>
          <p:cNvPr id="3" name="Content Placeholder 2"/>
          <p:cNvSpPr>
            <a:spLocks noGrp="1"/>
          </p:cNvSpPr>
          <p:nvPr>
            <p:ph sz="quarter" idx="1"/>
          </p:nvPr>
        </p:nvSpPr>
        <p:spPr>
          <a:xfrm>
            <a:off x="681038" y="3213941"/>
            <a:ext cx="7886700" cy="2945044"/>
          </a:xfrm>
        </p:spPr>
        <p:txBody>
          <a:bodyPr/>
          <a:lstStyle/>
          <a:p>
            <a:endParaRPr lang="en-GB" dirty="0"/>
          </a:p>
          <a:p>
            <a:pPr>
              <a:buNone/>
            </a:pPr>
            <a:endParaRPr lang="en-GB" dirty="0"/>
          </a:p>
        </p:txBody>
      </p:sp>
      <p:sp>
        <p:nvSpPr>
          <p:cNvPr id="7" name="Title 1"/>
          <p:cNvSpPr txBox="1">
            <a:spLocks/>
          </p:cNvSpPr>
          <p:nvPr/>
        </p:nvSpPr>
        <p:spPr>
          <a:xfrm>
            <a:off x="576262" y="54087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dirty="0"/>
          </a:p>
        </p:txBody>
      </p:sp>
      <p:pic>
        <p:nvPicPr>
          <p:cNvPr id="9" name="Picture 8" descr="C:\Users\gwb11196\AppData\Local\Microsoft\Windows\Temporary Internet Files\Content.Outlook\FK4GXWYD\StrathUnion-Black-Logo (00000002).png"/>
          <p:cNvPicPr/>
          <p:nvPr/>
        </p:nvPicPr>
        <p:blipFill>
          <a:blip r:embed="rId3" cstate="print">
            <a:duotone>
              <a:prstClr val="black"/>
              <a:srgbClr val="66FFFF">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64371" y="5231877"/>
            <a:ext cx="1590893" cy="1511824"/>
          </a:xfrm>
          <a:prstGeom prst="rect">
            <a:avLst/>
          </a:prstGeom>
          <a:noFill/>
          <a:ln>
            <a:noFill/>
          </a:ln>
        </p:spPr>
      </p:pic>
      <p:pic>
        <p:nvPicPr>
          <p:cNvPr id="6" name="Picture 5" descr="Coins PNG 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9113" y="-249417"/>
            <a:ext cx="3888625" cy="2587924"/>
          </a:xfrm>
          <a:prstGeom prst="rect">
            <a:avLst/>
          </a:prstGeom>
        </p:spPr>
      </p:pic>
      <p:sp>
        <p:nvSpPr>
          <p:cNvPr id="8" name="Rectangle 7"/>
          <p:cNvSpPr/>
          <p:nvPr/>
        </p:nvSpPr>
        <p:spPr>
          <a:xfrm>
            <a:off x="576262" y="1934420"/>
            <a:ext cx="7114324" cy="2764859"/>
          </a:xfrm>
          <a:prstGeom prst="rect">
            <a:avLst/>
          </a:prstGeom>
        </p:spPr>
        <p:txBody>
          <a:bodyPr wrap="square">
            <a:spAutoFit/>
          </a:bodyPr>
          <a:lstStyle/>
          <a:p>
            <a:pPr>
              <a:lnSpc>
                <a:spcPct val="105000"/>
              </a:lnSpc>
              <a:spcAft>
                <a:spcPts val="800"/>
              </a:spcAft>
            </a:pPr>
            <a:r>
              <a:rPr lang="en-GB" sz="2000" u="sng" dirty="0" smtClean="0">
                <a:latin typeface="Calibri" panose="020F0502020204030204" pitchFamily="34" charset="0"/>
                <a:ea typeface="Calibri" panose="020F0502020204030204" pitchFamily="34" charset="0"/>
                <a:cs typeface="Arial" panose="020B0604020202020204" pitchFamily="34" charset="0"/>
              </a:rPr>
              <a:t>Clubs Exec</a:t>
            </a:r>
            <a:endParaRPr lang="en-GB" sz="2000" u="sng"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5000"/>
              </a:lnSpc>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Arial" panose="020B0604020202020204" pitchFamily="34" charset="0"/>
              </a:rPr>
              <a:t>Total expenditure: £24,969.31</a:t>
            </a:r>
          </a:p>
          <a:p>
            <a:pPr marL="342900" lvl="0" indent="-342900">
              <a:lnSpc>
                <a:spcPct val="105000"/>
              </a:lnSpc>
              <a:spcAft>
                <a:spcPts val="800"/>
              </a:spcAft>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Arial" panose="020B0604020202020204" pitchFamily="34" charset="0"/>
              </a:rPr>
              <a:t>Total remaining grant: £10,030.69</a:t>
            </a:r>
            <a:endParaRPr lang="en-GB" sz="2000" dirty="0">
              <a:latin typeface="Calibri" panose="020F0502020204030204" pitchFamily="34" charset="0"/>
              <a:ea typeface="Calibri" panose="020F0502020204030204" pitchFamily="34" charset="0"/>
              <a:cs typeface="Arial" panose="020B0604020202020204" pitchFamily="34" charset="0"/>
            </a:endParaRPr>
          </a:p>
          <a:p>
            <a:pPr>
              <a:lnSpc>
                <a:spcPct val="105000"/>
              </a:lnSpc>
              <a:spcAft>
                <a:spcPts val="800"/>
              </a:spcAft>
            </a:pPr>
            <a:r>
              <a:rPr lang="en-GB" sz="2000" dirty="0">
                <a:latin typeface="Calibri" panose="020F0502020204030204" pitchFamily="34" charset="0"/>
                <a:ea typeface="Calibri" panose="020F0502020204030204" pitchFamily="34" charset="0"/>
                <a:cs typeface="Arial" panose="020B0604020202020204" pitchFamily="34" charset="0"/>
              </a:rPr>
              <a:t> </a:t>
            </a:r>
          </a:p>
          <a:p>
            <a:pPr>
              <a:lnSpc>
                <a:spcPct val="105000"/>
              </a:lnSpc>
              <a:spcAft>
                <a:spcPts val="800"/>
              </a:spcAft>
            </a:pPr>
            <a:r>
              <a:rPr lang="en-GB" sz="2000" u="sng" dirty="0">
                <a:latin typeface="Calibri" panose="020F0502020204030204" pitchFamily="34" charset="0"/>
                <a:ea typeface="Calibri" panose="020F0502020204030204" pitchFamily="34" charset="0"/>
                <a:cs typeface="Arial" panose="020B0604020202020204" pitchFamily="34" charset="0"/>
              </a:rPr>
              <a:t>Arts and Culture</a:t>
            </a:r>
          </a:p>
          <a:p>
            <a:pPr marL="342900" lvl="0" indent="-342900">
              <a:lnSpc>
                <a:spcPct val="105000"/>
              </a:lnSpc>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Arial" panose="020B0604020202020204" pitchFamily="34" charset="0"/>
              </a:rPr>
              <a:t>Total expenditure: £18,086.51</a:t>
            </a:r>
          </a:p>
          <a:p>
            <a:pPr marL="342900" lvl="0" indent="-342900">
              <a:lnSpc>
                <a:spcPct val="105000"/>
              </a:lnSpc>
              <a:spcAft>
                <a:spcPts val="800"/>
              </a:spcAft>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Arial" panose="020B0604020202020204" pitchFamily="34" charset="0"/>
              </a:rPr>
              <a:t>Total remaining Arts and Culture grant: £11,913.49</a:t>
            </a: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345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Clubs Exec Election </a:t>
            </a:r>
            <a:endParaRPr lang="en-GB" dirty="0"/>
          </a:p>
        </p:txBody>
      </p:sp>
      <p:sp>
        <p:nvSpPr>
          <p:cNvPr id="4" name="Rectangle 3"/>
          <p:cNvSpPr/>
          <p:nvPr/>
        </p:nvSpPr>
        <p:spPr>
          <a:xfrm>
            <a:off x="628650" y="1546367"/>
            <a:ext cx="8091838" cy="4348370"/>
          </a:xfrm>
          <a:prstGeom prst="rect">
            <a:avLst/>
          </a:prstGeom>
        </p:spPr>
        <p:txBody>
          <a:bodyPr wrap="square">
            <a:spAutoFit/>
          </a:bodyPr>
          <a:lstStyle/>
          <a:p>
            <a:pPr>
              <a:lnSpc>
                <a:spcPct val="105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Clubs and Societies Executive Committee (or ‘Clubs Exec’), consists of the full-time Vice President Community and 6 students who are elected annually.  The Committee has the power to approve </a:t>
            </a:r>
            <a:r>
              <a:rPr lang="en-GB" sz="2000" b="1" dirty="0">
                <a:latin typeface="Calibri" panose="020F0502020204030204" pitchFamily="34" charset="0"/>
                <a:ea typeface="Calibri" panose="020F0502020204030204" pitchFamily="34" charset="0"/>
                <a:cs typeface="Times New Roman" panose="02020603050405020304" pitchFamily="18" charset="0"/>
              </a:rPr>
              <a:t>society affiliations</a:t>
            </a:r>
            <a:r>
              <a:rPr lang="en-GB" dirty="0">
                <a:latin typeface="Calibri" panose="020F0502020204030204" pitchFamily="34" charset="0"/>
                <a:ea typeface="Calibri" panose="020F0502020204030204" pitchFamily="34" charset="0"/>
                <a:cs typeface="Times New Roman" panose="02020603050405020304" pitchFamily="18" charset="0"/>
              </a:rPr>
              <a:t> and make decisions on the allocation of a </a:t>
            </a:r>
            <a:r>
              <a:rPr lang="en-GB" sz="2000" b="1" dirty="0">
                <a:latin typeface="Calibri" panose="020F0502020204030204" pitchFamily="34" charset="0"/>
                <a:ea typeface="Calibri" panose="020F0502020204030204" pitchFamily="34" charset="0"/>
                <a:cs typeface="Times New Roman" panose="02020603050405020304" pitchFamily="18" charset="0"/>
              </a:rPr>
              <a:t>£65,000 budget</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5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dirty="0" smtClean="0"/>
              <a:t>The role of each member </a:t>
            </a:r>
            <a:r>
              <a:rPr lang="en-GB" dirty="0"/>
              <a:t>is to assist and support the committees of over </a:t>
            </a:r>
            <a:r>
              <a:rPr lang="en-GB" b="1" dirty="0"/>
              <a:t>200 clubs and societies</a:t>
            </a:r>
            <a:r>
              <a:rPr lang="en-GB" dirty="0"/>
              <a:t>, develop opportunities, and promote activities. You’ll do this by attending our Clubs Exec meetings and Clubs and Societies General Meetings. </a:t>
            </a:r>
          </a:p>
          <a:p>
            <a:pPr>
              <a:lnSpc>
                <a:spcPct val="105000"/>
              </a:lnSpc>
              <a:spcAft>
                <a:spcPts val="800"/>
              </a:spcAft>
            </a:pP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dirty="0" smtClean="0"/>
              <a:t>Voting </a:t>
            </a:r>
            <a:r>
              <a:rPr lang="en-GB" dirty="0"/>
              <a:t>members shall consist of the Clubs and Societies Executive Committee and one representative of each affiliated club and society who will each have one vote per society; if an attendee is a member of more than one society’s committee they are still only entitled to a single vote.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518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0365" y="1363776"/>
            <a:ext cx="4463114" cy="3959158"/>
          </a:xfrm>
        </p:spPr>
        <p:txBody>
          <a:bodyPr>
            <a:normAutofit/>
          </a:bodyPr>
          <a:lstStyle/>
          <a:p>
            <a:pPr marL="0" indent="0">
              <a:lnSpc>
                <a:spcPct val="120000"/>
              </a:lnSpc>
              <a:buNone/>
            </a:pPr>
            <a:r>
              <a:rPr lang="en-GB" sz="2700" dirty="0"/>
              <a:t>Phineas Chiketsani </a:t>
            </a:r>
            <a:endParaRPr lang="en-GB" sz="2700" dirty="0" smtClean="0"/>
          </a:p>
          <a:p>
            <a:pPr marL="0" indent="0">
              <a:lnSpc>
                <a:spcPct val="120000"/>
              </a:lnSpc>
              <a:buNone/>
            </a:pPr>
            <a:r>
              <a:rPr lang="en-GB" sz="2700" dirty="0"/>
              <a:t>Thomas Lam </a:t>
            </a:r>
          </a:p>
          <a:p>
            <a:pPr marL="0" indent="0">
              <a:lnSpc>
                <a:spcPct val="120000"/>
              </a:lnSpc>
              <a:buNone/>
            </a:pPr>
            <a:r>
              <a:rPr lang="en-GB" sz="2700" dirty="0" smtClean="0"/>
              <a:t>Sheik </a:t>
            </a:r>
            <a:r>
              <a:rPr lang="en-GB" sz="2700" dirty="0"/>
              <a:t>Malik </a:t>
            </a:r>
          </a:p>
          <a:p>
            <a:pPr marL="0" indent="0">
              <a:lnSpc>
                <a:spcPct val="120000"/>
              </a:lnSpc>
              <a:buNone/>
            </a:pPr>
            <a:r>
              <a:rPr lang="en-GB" sz="2700" dirty="0" smtClean="0"/>
              <a:t>Laura </a:t>
            </a:r>
            <a:r>
              <a:rPr lang="en-GB" sz="2700" dirty="0"/>
              <a:t>Milligan </a:t>
            </a:r>
          </a:p>
          <a:p>
            <a:endParaRPr lang="en-GB" dirty="0"/>
          </a:p>
        </p:txBody>
      </p:sp>
      <p:sp>
        <p:nvSpPr>
          <p:cNvPr id="4" name="Rectangle 3"/>
          <p:cNvSpPr/>
          <p:nvPr/>
        </p:nvSpPr>
        <p:spPr>
          <a:xfrm>
            <a:off x="5340365" y="3772680"/>
            <a:ext cx="4706754" cy="2585323"/>
          </a:xfrm>
          <a:prstGeom prst="rect">
            <a:avLst/>
          </a:prstGeom>
        </p:spPr>
        <p:txBody>
          <a:bodyPr wrap="square">
            <a:spAutoFit/>
          </a:bodyPr>
          <a:lstStyle/>
          <a:p>
            <a:pPr>
              <a:lnSpc>
                <a:spcPct val="120000"/>
              </a:lnSpc>
            </a:pPr>
            <a:r>
              <a:rPr lang="en-GB" sz="2700" dirty="0"/>
              <a:t>Liam Mosson</a:t>
            </a:r>
          </a:p>
          <a:p>
            <a:pPr>
              <a:lnSpc>
                <a:spcPct val="120000"/>
              </a:lnSpc>
            </a:pPr>
            <a:r>
              <a:rPr lang="en-GB" sz="2700" dirty="0"/>
              <a:t>Ellie Swanston </a:t>
            </a:r>
          </a:p>
          <a:p>
            <a:pPr>
              <a:lnSpc>
                <a:spcPct val="120000"/>
              </a:lnSpc>
            </a:pPr>
            <a:r>
              <a:rPr lang="en-GB" sz="2700" dirty="0"/>
              <a:t>Madeleine Taylor </a:t>
            </a:r>
          </a:p>
          <a:p>
            <a:pPr>
              <a:lnSpc>
                <a:spcPct val="120000"/>
              </a:lnSpc>
            </a:pPr>
            <a:r>
              <a:rPr lang="en-GB" sz="2700" dirty="0"/>
              <a:t>Stephen Ugwuanyi </a:t>
            </a:r>
          </a:p>
          <a:p>
            <a:pPr>
              <a:lnSpc>
                <a:spcPct val="120000"/>
              </a:lnSpc>
            </a:pPr>
            <a:r>
              <a:rPr lang="en-GB" sz="2700" dirty="0"/>
              <a:t>R.O.N</a:t>
            </a:r>
            <a:endParaRPr lang="en-GB" sz="2700" dirty="0"/>
          </a:p>
        </p:txBody>
      </p:sp>
      <p:pic>
        <p:nvPicPr>
          <p:cNvPr id="5" name="Picture 2" descr="Image result for candid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31" y="1501426"/>
            <a:ext cx="4302918" cy="34552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40365" y="707612"/>
            <a:ext cx="2786789" cy="553998"/>
          </a:xfrm>
          <a:prstGeom prst="rect">
            <a:avLst/>
          </a:prstGeom>
        </p:spPr>
        <p:txBody>
          <a:bodyPr wrap="none">
            <a:spAutoFit/>
          </a:bodyPr>
          <a:lstStyle/>
          <a:p>
            <a:r>
              <a:rPr lang="en-GB" sz="3000" u="sng" dirty="0"/>
              <a:t>Your Candidates </a:t>
            </a:r>
          </a:p>
        </p:txBody>
      </p:sp>
    </p:spTree>
    <p:extLst>
      <p:ext uri="{BB962C8B-B14F-4D97-AF65-F5344CB8AC3E}">
        <p14:creationId xmlns:p14="http://schemas.microsoft.com/office/powerpoint/2010/main" val="233964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Phineas Chiketsani </a:t>
            </a:r>
            <a:br>
              <a:rPr lang="en-GB" dirty="0"/>
            </a:br>
            <a:endParaRPr lang="en-GB" dirty="0"/>
          </a:p>
        </p:txBody>
      </p:sp>
      <p:sp>
        <p:nvSpPr>
          <p:cNvPr id="3" name="Content Placeholder 2"/>
          <p:cNvSpPr>
            <a:spLocks noGrp="1"/>
          </p:cNvSpPr>
          <p:nvPr>
            <p:ph idx="1"/>
          </p:nvPr>
        </p:nvSpPr>
        <p:spPr>
          <a:xfrm>
            <a:off x="628650" y="1488741"/>
            <a:ext cx="7886700" cy="4351338"/>
          </a:xfrm>
        </p:spPr>
        <p:txBody>
          <a:bodyPr>
            <a:normAutofit fontScale="77500" lnSpcReduction="20000"/>
          </a:bodyPr>
          <a:lstStyle/>
          <a:p>
            <a:pPr marL="0" indent="0">
              <a:lnSpc>
                <a:spcPct val="110000"/>
              </a:lnSpc>
              <a:buNone/>
            </a:pPr>
            <a:r>
              <a:rPr lang="en-GB" i="1" dirty="0" smtClean="0"/>
              <a:t>“I </a:t>
            </a:r>
            <a:r>
              <a:rPr lang="en-GB" i="1" dirty="0"/>
              <a:t>think I'd be a good candidate for the role </a:t>
            </a:r>
            <a:r>
              <a:rPr lang="en-GB" i="1" dirty="0" smtClean="0"/>
              <a:t>because I </a:t>
            </a:r>
            <a:r>
              <a:rPr lang="en-GB" i="1" dirty="0"/>
              <a:t>have served as President of the Strathclyde Trading and Portfolio Management Society for nearly a year, and have nearly two years of experience in the Asset Management industry. Through these experiences, I have developed proficiency in capital budgeting, and have collaborated with a range of societies in the Union. I hold a BA (Hons) in Accounting and Finance, and am involved in a range of volunteering and charitable activities. While the qualifications listed above outline my competence for the role should I be selected, I believe my ability to work in a team and make objective decisions for the overall good of a variety of stakeholders qualify me for this </a:t>
            </a:r>
            <a:r>
              <a:rPr lang="en-GB" i="1" dirty="0" smtClean="0"/>
              <a:t>role”</a:t>
            </a:r>
            <a:endParaRPr lang="en-GB" i="1" dirty="0"/>
          </a:p>
          <a:p>
            <a:pPr marL="0" indent="0">
              <a:buNone/>
            </a:pPr>
            <a:endParaRPr lang="en-GB" dirty="0"/>
          </a:p>
        </p:txBody>
      </p:sp>
    </p:spTree>
    <p:extLst>
      <p:ext uri="{BB962C8B-B14F-4D97-AF65-F5344CB8AC3E}">
        <p14:creationId xmlns:p14="http://schemas.microsoft.com/office/powerpoint/2010/main" val="264560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Thomas Lam </a:t>
            </a:r>
            <a:br>
              <a:rPr lang="en-GB" dirty="0"/>
            </a:br>
            <a:endParaRPr lang="en-GB" dirty="0"/>
          </a:p>
        </p:txBody>
      </p:sp>
      <p:sp>
        <p:nvSpPr>
          <p:cNvPr id="3" name="Content Placeholder 2"/>
          <p:cNvSpPr>
            <a:spLocks noGrp="1"/>
          </p:cNvSpPr>
          <p:nvPr>
            <p:ph idx="1"/>
          </p:nvPr>
        </p:nvSpPr>
        <p:spPr/>
        <p:txBody>
          <a:bodyPr/>
          <a:lstStyle/>
          <a:p>
            <a:pPr marL="0" indent="0">
              <a:lnSpc>
                <a:spcPct val="100000"/>
              </a:lnSpc>
              <a:buNone/>
            </a:pPr>
            <a:r>
              <a:rPr lang="en-GB" i="1" dirty="0" smtClean="0"/>
              <a:t>“I </a:t>
            </a:r>
            <a:r>
              <a:rPr lang="en-GB" i="1" dirty="0"/>
              <a:t>want to be elected to Clubs Exec, because throughout my time at Uni and </a:t>
            </a:r>
            <a:r>
              <a:rPr lang="en-GB" i="1" dirty="0" smtClean="0"/>
              <a:t>Strath TV</a:t>
            </a:r>
            <a:r>
              <a:rPr lang="en-GB" i="1" dirty="0"/>
              <a:t>, I have showed very strong levels of Commitment during all of our projects. I am </a:t>
            </a:r>
            <a:r>
              <a:rPr lang="en-GB" i="1" dirty="0" smtClean="0"/>
              <a:t>perseverant </a:t>
            </a:r>
            <a:r>
              <a:rPr lang="en-GB" i="1" dirty="0"/>
              <a:t>and will always get the job done. I excel at interpersonal interactions as I have been a Intake Caller for the Mediation Clinic for four months and been praised for </a:t>
            </a:r>
            <a:r>
              <a:rPr lang="en-GB" i="1" dirty="0" smtClean="0"/>
              <a:t>it”</a:t>
            </a:r>
            <a:endParaRPr lang="en-GB" i="1" dirty="0"/>
          </a:p>
          <a:p>
            <a:pPr marL="0" indent="0">
              <a:buNone/>
            </a:pPr>
            <a:endParaRPr lang="en-GB" dirty="0"/>
          </a:p>
        </p:txBody>
      </p:sp>
    </p:spTree>
    <p:extLst>
      <p:ext uri="{BB962C8B-B14F-4D97-AF65-F5344CB8AC3E}">
        <p14:creationId xmlns:p14="http://schemas.microsoft.com/office/powerpoint/2010/main" val="29404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Sheik Malik </a:t>
            </a:r>
            <a:br>
              <a:rPr lang="en-GB" dirty="0"/>
            </a:br>
            <a:endParaRPr lang="en-GB" dirty="0"/>
          </a:p>
        </p:txBody>
      </p:sp>
      <p:sp>
        <p:nvSpPr>
          <p:cNvPr id="3" name="Content Placeholder 2"/>
          <p:cNvSpPr>
            <a:spLocks noGrp="1"/>
          </p:cNvSpPr>
          <p:nvPr>
            <p:ph idx="1"/>
          </p:nvPr>
        </p:nvSpPr>
        <p:spPr>
          <a:xfrm>
            <a:off x="628650" y="1569987"/>
            <a:ext cx="7886700" cy="4351338"/>
          </a:xfrm>
        </p:spPr>
        <p:txBody>
          <a:bodyPr>
            <a:normAutofit fontScale="92500" lnSpcReduction="20000"/>
          </a:bodyPr>
          <a:lstStyle/>
          <a:p>
            <a:pPr marL="0" indent="0">
              <a:lnSpc>
                <a:spcPct val="110000"/>
              </a:lnSpc>
              <a:buNone/>
            </a:pPr>
            <a:r>
              <a:rPr lang="en-GB" i="1" dirty="0" smtClean="0"/>
              <a:t>“Since joining </a:t>
            </a:r>
            <a:r>
              <a:rPr lang="en-GB" i="1" dirty="0"/>
              <a:t>Strathclyde a year ago, I have setup 3 clubs and societies. Strathclyde University Hot Air Ballooning society, Strathclyde Speakers and </a:t>
            </a:r>
            <a:r>
              <a:rPr lang="en-GB" i="1" dirty="0" smtClean="0"/>
              <a:t>re-affiliated </a:t>
            </a:r>
            <a:r>
              <a:rPr lang="en-GB" i="1" dirty="0"/>
              <a:t>TEDxUniversityofStrathclyde. I strongly believe clubs and societies are the essential part of what make students experience at University unique and memorable. Providing useful experience and skills to go on and have successful career. </a:t>
            </a:r>
          </a:p>
          <a:p>
            <a:pPr marL="0" indent="0">
              <a:lnSpc>
                <a:spcPct val="110000"/>
              </a:lnSpc>
              <a:buNone/>
            </a:pPr>
            <a:r>
              <a:rPr lang="en-GB" i="1" dirty="0"/>
              <a:t>I want to use my experience to help all the different amazing clubs at Strathclyde to achieve incredible things! And promote greater collaboration between </a:t>
            </a:r>
            <a:r>
              <a:rPr lang="en-GB" i="1" dirty="0" smtClean="0"/>
              <a:t>clubs”</a:t>
            </a:r>
            <a:endParaRPr lang="en-GB" i="1" dirty="0"/>
          </a:p>
          <a:p>
            <a:pPr marL="0" indent="0">
              <a:buNone/>
            </a:pPr>
            <a:endParaRPr lang="en-GB" dirty="0"/>
          </a:p>
          <a:p>
            <a:endParaRPr lang="en-GB" dirty="0"/>
          </a:p>
        </p:txBody>
      </p:sp>
    </p:spTree>
    <p:extLst>
      <p:ext uri="{BB962C8B-B14F-4D97-AF65-F5344CB8AC3E}">
        <p14:creationId xmlns:p14="http://schemas.microsoft.com/office/powerpoint/2010/main" val="1344166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Laura Milligan </a:t>
            </a:r>
            <a:br>
              <a:rPr lang="en-GB" dirty="0"/>
            </a:br>
            <a:endParaRPr lang="en-GB" dirty="0"/>
          </a:p>
        </p:txBody>
      </p:sp>
      <p:sp>
        <p:nvSpPr>
          <p:cNvPr id="3" name="Content Placeholder 2"/>
          <p:cNvSpPr>
            <a:spLocks noGrp="1"/>
          </p:cNvSpPr>
          <p:nvPr>
            <p:ph idx="1"/>
          </p:nvPr>
        </p:nvSpPr>
        <p:spPr>
          <a:xfrm>
            <a:off x="628650" y="1422503"/>
            <a:ext cx="7886700" cy="4351338"/>
          </a:xfrm>
        </p:spPr>
        <p:txBody>
          <a:bodyPr>
            <a:normAutofit fontScale="77500" lnSpcReduction="20000"/>
          </a:bodyPr>
          <a:lstStyle/>
          <a:p>
            <a:pPr marL="0" indent="0">
              <a:lnSpc>
                <a:spcPct val="120000"/>
              </a:lnSpc>
              <a:buNone/>
            </a:pPr>
            <a:r>
              <a:rPr lang="en-GB" i="1" dirty="0" smtClean="0"/>
              <a:t>“I </a:t>
            </a:r>
            <a:r>
              <a:rPr lang="en-GB" i="1" dirty="0"/>
              <a:t>would like to run for a Club Exec position, I think it sounds like a great opportunity</a:t>
            </a:r>
            <a:r>
              <a:rPr lang="en-GB" i="1" dirty="0" smtClean="0"/>
              <a:t>!!</a:t>
            </a:r>
            <a:r>
              <a:rPr lang="en-GB" i="1" dirty="0"/>
              <a:t> </a:t>
            </a:r>
            <a:r>
              <a:rPr lang="en-GB" i="1" dirty="0" smtClean="0"/>
              <a:t>I </a:t>
            </a:r>
            <a:r>
              <a:rPr lang="en-GB" i="1" dirty="0"/>
              <a:t>think I’d be good in the role, because I am a committed and hard-working student/committee member for my Society. I started Strathclyde Musical Theatre Society in 2019, and we have had a very successful first </a:t>
            </a:r>
            <a:r>
              <a:rPr lang="en-GB" i="1" dirty="0" smtClean="0"/>
              <a:t>year!</a:t>
            </a:r>
            <a:r>
              <a:rPr lang="en-GB" i="1" dirty="0"/>
              <a:t> </a:t>
            </a:r>
            <a:r>
              <a:rPr lang="en-GB" i="1" dirty="0" smtClean="0"/>
              <a:t>I </a:t>
            </a:r>
            <a:r>
              <a:rPr lang="en-GB" i="1" dirty="0"/>
              <a:t>am a friendly, outgoing person and an effective team member. I’m level-headed and would make fair and impartial decisions with the rest of the Club Exec </a:t>
            </a:r>
            <a:r>
              <a:rPr lang="en-GB" i="1" dirty="0" smtClean="0"/>
              <a:t>Team. Having </a:t>
            </a:r>
            <a:r>
              <a:rPr lang="en-GB" i="1" dirty="0"/>
              <a:t>started the Strathclyde Musical Theatre Society, and running it in it’s first year as President, I think it puts me in a position where I could help other newly formed societies by suggesting steps they should take when starting out and ensuring they get the right </a:t>
            </a:r>
            <a:r>
              <a:rPr lang="en-GB" i="1" dirty="0" smtClean="0"/>
              <a:t>support”</a:t>
            </a:r>
            <a:endParaRPr lang="en-GB" i="1" dirty="0"/>
          </a:p>
          <a:p>
            <a:endParaRPr lang="en-GB" dirty="0"/>
          </a:p>
        </p:txBody>
      </p:sp>
    </p:spTree>
    <p:extLst>
      <p:ext uri="{BB962C8B-B14F-4D97-AF65-F5344CB8AC3E}">
        <p14:creationId xmlns:p14="http://schemas.microsoft.com/office/powerpoint/2010/main" val="428296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Liam </a:t>
            </a:r>
            <a:r>
              <a:rPr lang="en-GB" dirty="0" err="1"/>
              <a:t>Mosson</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marL="0" indent="0">
              <a:buNone/>
            </a:pPr>
            <a:r>
              <a:rPr lang="en-GB" i="1" dirty="0" smtClean="0"/>
              <a:t>“I </a:t>
            </a:r>
            <a:r>
              <a:rPr lang="en-GB" i="1" dirty="0"/>
              <a:t>am on the Strathclyde Model United Nation's committee as social media secretary and I would just like to state my intention to stand for a place on the clubs and societies executive committee.</a:t>
            </a:r>
          </a:p>
          <a:p>
            <a:pPr marL="0" indent="0">
              <a:buNone/>
            </a:pPr>
            <a:r>
              <a:rPr lang="en-GB" i="1" dirty="0" smtClean="0"/>
              <a:t>I </a:t>
            </a:r>
            <a:r>
              <a:rPr lang="en-GB" i="1" dirty="0"/>
              <a:t>am standing for the committee position in order to invoke fresh insight to the committee, drawing on my experience from being a class representative, election candidate and an avid enthusiast for the development of clubs and societies at </a:t>
            </a:r>
            <a:r>
              <a:rPr lang="en-GB" i="1" dirty="0" smtClean="0"/>
              <a:t>Strathclyde”</a:t>
            </a:r>
            <a:endParaRPr lang="en-GB" i="1" dirty="0"/>
          </a:p>
          <a:p>
            <a:endParaRPr lang="en-GB" dirty="0"/>
          </a:p>
        </p:txBody>
      </p:sp>
    </p:spTree>
    <p:extLst>
      <p:ext uri="{BB962C8B-B14F-4D97-AF65-F5344CB8AC3E}">
        <p14:creationId xmlns:p14="http://schemas.microsoft.com/office/powerpoint/2010/main" val="1609056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Ellie Swanston </a:t>
            </a:r>
            <a:br>
              <a:rPr lang="en-GB" dirty="0"/>
            </a:br>
            <a:endParaRPr lang="en-GB" dirty="0"/>
          </a:p>
        </p:txBody>
      </p:sp>
      <p:sp>
        <p:nvSpPr>
          <p:cNvPr id="3" name="Content Placeholder 2"/>
          <p:cNvSpPr>
            <a:spLocks noGrp="1"/>
          </p:cNvSpPr>
          <p:nvPr>
            <p:ph idx="1"/>
          </p:nvPr>
        </p:nvSpPr>
        <p:spPr/>
        <p:txBody>
          <a:bodyPr/>
          <a:lstStyle/>
          <a:p>
            <a:pPr marL="0" indent="0">
              <a:buNone/>
            </a:pPr>
            <a:r>
              <a:rPr lang="en-GB" i="1" dirty="0" smtClean="0"/>
              <a:t>“After </a:t>
            </a:r>
            <a:r>
              <a:rPr lang="en-GB" i="1" dirty="0"/>
              <a:t>joining Girl up in first year and now having been </a:t>
            </a:r>
            <a:r>
              <a:rPr lang="en-GB" i="1" dirty="0" smtClean="0"/>
              <a:t>President </a:t>
            </a:r>
            <a:r>
              <a:rPr lang="en-GB" i="1" dirty="0"/>
              <a:t>for this year, I've become a lot more involved with the union and I am really interested in finding out about how it works! I also want to help other clubs and societies because I know I wouldn't have been able to apply for grants if it wasn't for </a:t>
            </a:r>
            <a:r>
              <a:rPr lang="en-GB" i="1" dirty="0" smtClean="0"/>
              <a:t>Sophie </a:t>
            </a:r>
            <a:r>
              <a:rPr lang="en-GB" i="1" dirty="0"/>
              <a:t>being our VP</a:t>
            </a:r>
            <a:r>
              <a:rPr lang="en-GB" i="1" dirty="0" smtClean="0"/>
              <a:t>!”</a:t>
            </a:r>
            <a:endParaRPr lang="en-GB" i="1" dirty="0"/>
          </a:p>
          <a:p>
            <a:pPr marL="0" indent="0">
              <a:buNone/>
            </a:pPr>
            <a:endParaRPr lang="en-GB" dirty="0"/>
          </a:p>
        </p:txBody>
      </p:sp>
    </p:spTree>
    <p:extLst>
      <p:ext uri="{BB962C8B-B14F-4D97-AF65-F5344CB8AC3E}">
        <p14:creationId xmlns:p14="http://schemas.microsoft.com/office/powerpoint/2010/main" val="160819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Madeleine Taylor </a:t>
            </a:r>
            <a:br>
              <a:rPr lang="en-GB" dirty="0"/>
            </a:br>
            <a:endParaRPr lang="en-GB" dirty="0"/>
          </a:p>
        </p:txBody>
      </p:sp>
      <p:sp>
        <p:nvSpPr>
          <p:cNvPr id="3" name="Content Placeholder 2"/>
          <p:cNvSpPr>
            <a:spLocks noGrp="1"/>
          </p:cNvSpPr>
          <p:nvPr>
            <p:ph idx="1"/>
          </p:nvPr>
        </p:nvSpPr>
        <p:spPr>
          <a:xfrm>
            <a:off x="354957" y="1054787"/>
            <a:ext cx="5095336" cy="5334392"/>
          </a:xfrm>
        </p:spPr>
        <p:txBody>
          <a:bodyPr>
            <a:normAutofit fontScale="85000" lnSpcReduction="10000"/>
          </a:bodyPr>
          <a:lstStyle/>
          <a:p>
            <a:pPr marL="0" indent="0">
              <a:buNone/>
            </a:pPr>
            <a:r>
              <a:rPr lang="en-GB" i="1" dirty="0" smtClean="0"/>
              <a:t>“I've </a:t>
            </a:r>
            <a:r>
              <a:rPr lang="en-GB" i="1" dirty="0"/>
              <a:t>really enjoyed being a member of a club and I found being a committee member rewarding so I would like to continue to take on a responsibility at the </a:t>
            </a:r>
            <a:r>
              <a:rPr lang="en-GB" i="1" dirty="0" smtClean="0"/>
              <a:t>Union. My </a:t>
            </a:r>
            <a:r>
              <a:rPr lang="en-GB" i="1" dirty="0"/>
              <a:t>experience of being the Treasurer for SUSO (Strathclyde University Symphony Orchestra) for two years has prepared me well to be a part of the clubs exec </a:t>
            </a:r>
            <a:r>
              <a:rPr lang="en-GB" i="1" dirty="0"/>
              <a:t>committee. I'd enjoy it and I think I've got the necessary experience to do a good job (after writing lots of grant requests for Clubs Exec to approve in the past). I'm excited at the idea of being a part of it because I understand how much grants can do to help societies and the opportunities that they can create.  </a:t>
            </a:r>
            <a:r>
              <a:rPr lang="en-GB" i="1" dirty="0" smtClean="0"/>
              <a:t>”</a:t>
            </a:r>
            <a:endParaRPr lang="en-GB" i="1" dirty="0"/>
          </a:p>
          <a:p>
            <a:pPr marL="0" indent="0">
              <a:buNone/>
            </a:pPr>
            <a:endParaRPr lang="en-GB" dirty="0"/>
          </a:p>
        </p:txBody>
      </p:sp>
      <p:pic>
        <p:nvPicPr>
          <p:cNvPr id="5" name="Picture 4" descr="Image"/>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450293" y="538720"/>
            <a:ext cx="3572150" cy="2688949"/>
          </a:xfrm>
          <a:prstGeom prst="rect">
            <a:avLst/>
          </a:prstGeom>
          <a:noFill/>
          <a:ln>
            <a:noFill/>
          </a:ln>
        </p:spPr>
      </p:pic>
    </p:spTree>
    <p:extLst>
      <p:ext uri="{BB962C8B-B14F-4D97-AF65-F5344CB8AC3E}">
        <p14:creationId xmlns:p14="http://schemas.microsoft.com/office/powerpoint/2010/main" val="213728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gwb11196\AppData\Local\Microsoft\Windows\Temporary Internet Files\Content.Outlook\FK4GXWYD\StrathUnion-Black-Logo (00000002).png"/>
          <p:cNvPicPr/>
          <p:nvPr/>
        </p:nvPicPr>
        <p:blipFill>
          <a:blip r:embed="rId3" cstate="print">
            <a:duotone>
              <a:prstClr val="black"/>
              <a:srgbClr val="66FFFF">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5727183"/>
            <a:ext cx="1138407" cy="1169431"/>
          </a:xfrm>
          <a:prstGeom prst="rect">
            <a:avLst/>
          </a:prstGeom>
          <a:noFill/>
          <a:ln>
            <a:noFill/>
          </a:ln>
        </p:spPr>
      </p:pic>
      <p:sp>
        <p:nvSpPr>
          <p:cNvPr id="7" name="Title 1"/>
          <p:cNvSpPr>
            <a:spLocks noGrp="1"/>
          </p:cNvSpPr>
          <p:nvPr>
            <p:ph type="title"/>
          </p:nvPr>
        </p:nvSpPr>
        <p:spPr>
          <a:xfrm>
            <a:off x="890931" y="453949"/>
            <a:ext cx="7414083" cy="1261730"/>
          </a:xfrm>
        </p:spPr>
        <p:txBody>
          <a:bodyPr>
            <a:noAutofit/>
          </a:bodyPr>
          <a:lstStyle/>
          <a:p>
            <a:pPr algn="ctr"/>
            <a:r>
              <a:rPr lang="en-GB" sz="5000" dirty="0" smtClean="0"/>
              <a:t>Welcome Back!</a:t>
            </a:r>
            <a:endParaRPr lang="en-GB" sz="5000"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4756" r="4821"/>
          <a:stretch/>
        </p:blipFill>
        <p:spPr>
          <a:xfrm>
            <a:off x="4750913" y="1863311"/>
            <a:ext cx="2038350" cy="338137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9424" y="1863311"/>
            <a:ext cx="2000360" cy="3381375"/>
          </a:xfrm>
          <a:prstGeom prst="rect">
            <a:avLst/>
          </a:prstGeom>
        </p:spPr>
      </p:pic>
    </p:spTree>
    <p:extLst>
      <p:ext uri="{BB962C8B-B14F-4D97-AF65-F5344CB8AC3E}">
        <p14:creationId xmlns:p14="http://schemas.microsoft.com/office/powerpoint/2010/main" val="3292536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Stephen Ugwuanyi </a:t>
            </a:r>
            <a:br>
              <a:rPr lang="en-GB" dirty="0"/>
            </a:br>
            <a:endParaRPr lang="en-GB" dirty="0"/>
          </a:p>
        </p:txBody>
      </p:sp>
      <p:sp>
        <p:nvSpPr>
          <p:cNvPr id="3" name="Content Placeholder 2"/>
          <p:cNvSpPr>
            <a:spLocks noGrp="1"/>
          </p:cNvSpPr>
          <p:nvPr>
            <p:ph idx="1"/>
          </p:nvPr>
        </p:nvSpPr>
        <p:spPr>
          <a:xfrm>
            <a:off x="628650" y="1912253"/>
            <a:ext cx="7886700" cy="4351338"/>
          </a:xfrm>
        </p:spPr>
        <p:txBody>
          <a:bodyPr/>
          <a:lstStyle/>
          <a:p>
            <a:pPr marL="0" indent="0">
              <a:buNone/>
            </a:pPr>
            <a:r>
              <a:rPr lang="en-GB" i="1" dirty="0" smtClean="0"/>
              <a:t>“I </a:t>
            </a:r>
            <a:r>
              <a:rPr lang="en-GB" i="1" dirty="0"/>
              <a:t>have taken up a good number of volunteer roles within the </a:t>
            </a:r>
            <a:r>
              <a:rPr lang="en-GB" i="1" dirty="0" smtClean="0"/>
              <a:t>Strath Union </a:t>
            </a:r>
            <a:r>
              <a:rPr lang="en-GB" i="1" dirty="0"/>
              <a:t>since 2016. Being in the third year of my PhD, I still want to remain active within the </a:t>
            </a:r>
            <a:r>
              <a:rPr lang="en-GB" i="1" dirty="0" smtClean="0"/>
              <a:t>Strath Union </a:t>
            </a:r>
            <a:r>
              <a:rPr lang="en-GB" i="1" dirty="0"/>
              <a:t>activities but with limited commitment. I want to contribute my years of experience to the effective running of club </a:t>
            </a:r>
            <a:r>
              <a:rPr lang="en-GB" i="1" dirty="0" smtClean="0"/>
              <a:t>exec”</a:t>
            </a:r>
            <a:endParaRPr lang="en-GB" i="1" dirty="0"/>
          </a:p>
          <a:p>
            <a:pPr marL="0" indent="0">
              <a:buNone/>
            </a:pPr>
            <a:endParaRPr lang="en-GB" dirty="0"/>
          </a:p>
        </p:txBody>
      </p:sp>
    </p:spTree>
    <p:extLst>
      <p:ext uri="{BB962C8B-B14F-4D97-AF65-F5344CB8AC3E}">
        <p14:creationId xmlns:p14="http://schemas.microsoft.com/office/powerpoint/2010/main" val="1606910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509" y="660967"/>
            <a:ext cx="8104472" cy="1386315"/>
          </a:xfrm>
        </p:spPr>
        <p:txBody>
          <a:bodyPr>
            <a:normAutofit fontScale="25000" lnSpcReduction="20000"/>
          </a:bodyPr>
          <a:lstStyle/>
          <a:p>
            <a:pPr marL="0" indent="0" algn="ctr">
              <a:buNone/>
            </a:pPr>
            <a:r>
              <a:rPr lang="en-GB" sz="10800" b="1" dirty="0" smtClean="0"/>
              <a:t>VOTING INSTRUCTIONS</a:t>
            </a:r>
          </a:p>
          <a:p>
            <a:pPr marL="0" indent="0" algn="ctr">
              <a:buNone/>
            </a:pPr>
            <a:endParaRPr lang="en-GB" sz="10800" dirty="0" smtClean="0"/>
          </a:p>
          <a:p>
            <a:pPr marL="0" indent="0" algn="ctr">
              <a:buNone/>
            </a:pPr>
            <a:endParaRPr lang="en-GB" sz="10800" dirty="0"/>
          </a:p>
          <a:p>
            <a:pPr algn="ctr"/>
            <a:r>
              <a:rPr lang="en-GB" sz="10800" dirty="0" smtClean="0"/>
              <a:t>Each Society is to rank Candidates in order of preferences, where ‘1’ is your first choice, ‘2’ is your second choice, and so on</a:t>
            </a:r>
          </a:p>
          <a:p>
            <a:pPr marL="0" indent="0" algn="ctr">
              <a:buNone/>
            </a:pPr>
            <a:endParaRPr lang="en-GB" sz="10800" dirty="0" smtClean="0"/>
          </a:p>
          <a:p>
            <a:pPr algn="ctr"/>
            <a:r>
              <a:rPr lang="en-GB" sz="10800" dirty="0" smtClean="0"/>
              <a:t>You may show as many or a few preferences as you wish up to the total number of candidates standing for election </a:t>
            </a:r>
          </a:p>
          <a:p>
            <a:pPr marL="0" indent="0" algn="ctr">
              <a:buNone/>
            </a:pPr>
            <a:endParaRPr lang="en-GB" sz="10800" dirty="0" smtClean="0"/>
          </a:p>
          <a:p>
            <a:pPr algn="ctr"/>
            <a:r>
              <a:rPr lang="en-GB" sz="10800" dirty="0" smtClean="0"/>
              <a:t>Re-open nominations (RON) means that you wish to re-run the election </a:t>
            </a: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665607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203" y="116194"/>
            <a:ext cx="7886700" cy="1325563"/>
          </a:xfrm>
        </p:spPr>
        <p:txBody>
          <a:bodyPr/>
          <a:lstStyle/>
          <a:p>
            <a:r>
              <a:rPr lang="en-GB" dirty="0"/>
              <a:t>Active and engaged</a:t>
            </a:r>
          </a:p>
        </p:txBody>
      </p:sp>
      <p:sp>
        <p:nvSpPr>
          <p:cNvPr id="3" name="Content Placeholder 2"/>
          <p:cNvSpPr>
            <a:spLocks noGrp="1"/>
          </p:cNvSpPr>
          <p:nvPr>
            <p:ph idx="1"/>
          </p:nvPr>
        </p:nvSpPr>
        <p:spPr>
          <a:xfrm>
            <a:off x="917546" y="4933596"/>
            <a:ext cx="7886700" cy="3848807"/>
          </a:xfrm>
        </p:spPr>
        <p:txBody>
          <a:bodyPr>
            <a:normAutofit/>
          </a:bodyPr>
          <a:lstStyle/>
          <a:p>
            <a:r>
              <a:rPr lang="en-GB" sz="2400" dirty="0"/>
              <a:t>Log all volunteer hours on the website for achieving this here: </a:t>
            </a:r>
            <a:r>
              <a:rPr lang="en-GB" sz="2400" dirty="0">
                <a:hlinkClick r:id="rId3"/>
              </a:rPr>
              <a:t>https://www.strathunion.com/volunteering/profile/</a:t>
            </a:r>
            <a:endParaRPr lang="en-GB" sz="2400" dirty="0"/>
          </a:p>
          <a:p>
            <a:r>
              <a:rPr lang="en-GB" sz="2400" dirty="0"/>
              <a:t>Update your clubs active and engaged status by </a:t>
            </a:r>
            <a:r>
              <a:rPr lang="en-GB" sz="2400" dirty="0" smtClean="0"/>
              <a:t>April 30</a:t>
            </a:r>
            <a:r>
              <a:rPr lang="en-GB" sz="2400" baseline="30000" dirty="0" smtClean="0"/>
              <a:t>th</a:t>
            </a:r>
            <a:r>
              <a:rPr lang="en-GB" sz="2400" dirty="0" smtClean="0"/>
              <a:t> at: </a:t>
            </a:r>
            <a:r>
              <a:rPr lang="en-GB" sz="2400" dirty="0">
                <a:hlinkClick r:id="rId4"/>
              </a:rPr>
              <a:t>https://www.strathunion.com/clubs-socs/activeengaged/correctionform</a:t>
            </a:r>
            <a:r>
              <a:rPr lang="en-GB" sz="2400" dirty="0" smtClean="0">
                <a:hlinkClick r:id="rId4"/>
              </a:rPr>
              <a:t>/</a:t>
            </a:r>
            <a:r>
              <a:rPr lang="en-GB" sz="2400" dirty="0" smtClean="0"/>
              <a:t> </a:t>
            </a:r>
            <a:endParaRPr lang="en-GB" sz="2400" dirty="0"/>
          </a:p>
        </p:txBody>
      </p:sp>
      <p:pic>
        <p:nvPicPr>
          <p:cNvPr id="4" name="Picture 3" descr="C:\Users\gwb11196\AppData\Local\Microsoft\Windows\Temporary Internet Files\Content.Outlook\FK4GXWYD\StrathUnion-Black-Logo (00000002).png"/>
          <p:cNvPicPr/>
          <p:nvPr/>
        </p:nvPicPr>
        <p:blipFill>
          <a:blip r:embed="rId5" cstate="print">
            <a:duotone>
              <a:prstClr val="black"/>
              <a:srgbClr val="66FFFF">
                <a:tint val="45000"/>
                <a:satMod val="400000"/>
              </a:srgb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5727183"/>
            <a:ext cx="1138407" cy="1169431"/>
          </a:xfrm>
          <a:prstGeom prst="rect">
            <a:avLst/>
          </a:prstGeom>
          <a:noFill/>
          <a:ln>
            <a:noFill/>
          </a:ln>
        </p:spPr>
      </p:pic>
      <p:pic>
        <p:nvPicPr>
          <p:cNvPr id="5" name="Picture 4">
            <a:extLst>
              <a:ext uri="{FF2B5EF4-FFF2-40B4-BE49-F238E27FC236}">
                <a16:creationId xmlns:a16="http://schemas.microsoft.com/office/drawing/2014/main" id="{201838B5-0EB0-4B12-BCB3-4E489C4B8F9A}"/>
              </a:ext>
            </a:extLst>
          </p:cNvPr>
          <p:cNvPicPr>
            <a:picLocks noChangeAspect="1"/>
          </p:cNvPicPr>
          <p:nvPr/>
        </p:nvPicPr>
        <p:blipFill rotWithShape="1">
          <a:blip r:embed="rId7"/>
          <a:srcRect l="12450" t="25135" r="38551" b="16443"/>
          <a:stretch/>
        </p:blipFill>
        <p:spPr>
          <a:xfrm>
            <a:off x="1673635" y="1091979"/>
            <a:ext cx="6374522" cy="3725423"/>
          </a:xfrm>
          <a:prstGeom prst="rect">
            <a:avLst/>
          </a:prstGeom>
        </p:spPr>
      </p:pic>
    </p:spTree>
    <p:extLst>
      <p:ext uri="{BB962C8B-B14F-4D97-AF65-F5344CB8AC3E}">
        <p14:creationId xmlns:p14="http://schemas.microsoft.com/office/powerpoint/2010/main" val="72621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Congratulations to our societies who are already accredited!</a:t>
            </a:r>
            <a:endParaRPr lang="en-GB" dirty="0"/>
          </a:p>
        </p:txBody>
      </p:sp>
      <p:sp>
        <p:nvSpPr>
          <p:cNvPr id="3" name="Content Placeholder 2"/>
          <p:cNvSpPr>
            <a:spLocks noGrp="1"/>
          </p:cNvSpPr>
          <p:nvPr>
            <p:ph idx="1"/>
          </p:nvPr>
        </p:nvSpPr>
        <p:spPr>
          <a:xfrm>
            <a:off x="628650" y="1902445"/>
            <a:ext cx="7886700" cy="4351338"/>
          </a:xfrm>
        </p:spPr>
        <p:txBody>
          <a:bodyPr>
            <a:normAutofit/>
          </a:bodyPr>
          <a:lstStyle/>
          <a:p>
            <a:r>
              <a:rPr lang="en-GB" dirty="0"/>
              <a:t>Catholic Society</a:t>
            </a:r>
          </a:p>
          <a:p>
            <a:r>
              <a:rPr lang="en-GB" dirty="0"/>
              <a:t>Strath </a:t>
            </a:r>
            <a:r>
              <a:rPr lang="en-GB" dirty="0" err="1"/>
              <a:t>Speechies</a:t>
            </a:r>
            <a:endParaRPr lang="en-GB" dirty="0"/>
          </a:p>
          <a:p>
            <a:r>
              <a:rPr lang="en-GB" dirty="0"/>
              <a:t>Strathclyde Piping Society </a:t>
            </a:r>
          </a:p>
          <a:p>
            <a:r>
              <a:rPr lang="en-GB" dirty="0"/>
              <a:t>Strathclyde Telegraph</a:t>
            </a:r>
          </a:p>
          <a:p>
            <a:r>
              <a:rPr lang="en-GB" dirty="0" smtClean="0"/>
              <a:t>Girl </a:t>
            </a:r>
            <a:r>
              <a:rPr lang="en-GB" dirty="0"/>
              <a:t>Up Strathclyde</a:t>
            </a:r>
          </a:p>
          <a:p>
            <a:r>
              <a:rPr lang="en-GB" dirty="0"/>
              <a:t>LGBT+ Society </a:t>
            </a:r>
          </a:p>
          <a:p>
            <a:r>
              <a:rPr lang="en-GB" dirty="0"/>
              <a:t>Red Strathclyde </a:t>
            </a:r>
          </a:p>
          <a:p>
            <a:r>
              <a:rPr lang="en-GB" dirty="0"/>
              <a:t>Piano Society </a:t>
            </a:r>
          </a:p>
          <a:p>
            <a:endParaRPr lang="en-GB" dirty="0"/>
          </a:p>
        </p:txBody>
      </p:sp>
    </p:spTree>
    <p:extLst>
      <p:ext uri="{BB962C8B-B14F-4D97-AF65-F5344CB8AC3E}">
        <p14:creationId xmlns:p14="http://schemas.microsoft.com/office/powerpoint/2010/main" val="269309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and Engaged Updates</a:t>
            </a:r>
            <a:endParaRPr lang="en-GB" dirty="0"/>
          </a:p>
        </p:txBody>
      </p:sp>
      <p:sp>
        <p:nvSpPr>
          <p:cNvPr id="3" name="Content Placeholder 2"/>
          <p:cNvSpPr>
            <a:spLocks noGrp="1"/>
          </p:cNvSpPr>
          <p:nvPr>
            <p:ph idx="1"/>
          </p:nvPr>
        </p:nvSpPr>
        <p:spPr/>
        <p:txBody>
          <a:bodyPr/>
          <a:lstStyle/>
          <a:p>
            <a:r>
              <a:rPr lang="en-GB" dirty="0" smtClean="0"/>
              <a:t>We will add an Active and Engaged badge to all societies who are accredited by 30</a:t>
            </a:r>
            <a:r>
              <a:rPr lang="en-GB" baseline="30000" dirty="0" smtClean="0"/>
              <a:t>th</a:t>
            </a:r>
            <a:r>
              <a:rPr lang="en-GB" dirty="0" smtClean="0"/>
              <a:t> April in time for </a:t>
            </a:r>
            <a:r>
              <a:rPr lang="en-GB" dirty="0" err="1" smtClean="0"/>
              <a:t>Freshers’</a:t>
            </a:r>
            <a:r>
              <a:rPr lang="en-GB" dirty="0" smtClean="0"/>
              <a:t> 2020!</a:t>
            </a:r>
          </a:p>
          <a:p>
            <a:r>
              <a:rPr lang="en-GB" dirty="0" smtClean="0"/>
              <a:t>We will transfer £40 into your bank account straight away – no need to wait until the prize draw!</a:t>
            </a:r>
          </a:p>
          <a:p>
            <a:r>
              <a:rPr lang="en-GB" dirty="0" smtClean="0"/>
              <a:t>We are still investigating whether Active and Engaged societies can appear first on our “Find Club or Society” page</a:t>
            </a:r>
            <a:endParaRPr lang="en-GB" dirty="0"/>
          </a:p>
        </p:txBody>
      </p:sp>
    </p:spTree>
    <p:extLst>
      <p:ext uri="{BB962C8B-B14F-4D97-AF65-F5344CB8AC3E}">
        <p14:creationId xmlns:p14="http://schemas.microsoft.com/office/powerpoint/2010/main" val="2254883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Arts Fest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30" y="1488659"/>
            <a:ext cx="7603585" cy="5069056"/>
          </a:xfrm>
          <a:prstGeom prst="rect">
            <a:avLst/>
          </a:prstGeom>
        </p:spPr>
      </p:pic>
    </p:spTree>
    <p:extLst>
      <p:ext uri="{BB962C8B-B14F-4D97-AF65-F5344CB8AC3E}">
        <p14:creationId xmlns:p14="http://schemas.microsoft.com/office/powerpoint/2010/main" val="452292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Alumni Fund</a:t>
            </a:r>
            <a:endParaRPr lang="en-GB" dirty="0"/>
          </a:p>
        </p:txBody>
      </p:sp>
      <p:pic>
        <p:nvPicPr>
          <p:cNvPr id="4" name="Picture 3"/>
          <p:cNvPicPr>
            <a:picLocks noChangeAspect="1"/>
          </p:cNvPicPr>
          <p:nvPr/>
        </p:nvPicPr>
        <p:blipFill>
          <a:blip r:embed="rId3"/>
          <a:stretch>
            <a:fillRect/>
          </a:stretch>
        </p:blipFill>
        <p:spPr>
          <a:xfrm>
            <a:off x="631156" y="1430807"/>
            <a:ext cx="8018008" cy="5085496"/>
          </a:xfrm>
          <a:prstGeom prst="rect">
            <a:avLst/>
          </a:prstGeom>
        </p:spPr>
      </p:pic>
    </p:spTree>
    <p:extLst>
      <p:ext uri="{BB962C8B-B14F-4D97-AF65-F5344CB8AC3E}">
        <p14:creationId xmlns:p14="http://schemas.microsoft.com/office/powerpoint/2010/main" val="52982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011D-0630-4D03-8EEE-B8A53EC43D24}"/>
              </a:ext>
            </a:extLst>
          </p:cNvPr>
          <p:cNvSpPr>
            <a:spLocks noGrp="1"/>
          </p:cNvSpPr>
          <p:nvPr>
            <p:ph type="title"/>
          </p:nvPr>
        </p:nvSpPr>
        <p:spPr/>
        <p:txBody>
          <a:bodyPr/>
          <a:lstStyle/>
          <a:p>
            <a:r>
              <a:rPr lang="en-GB" dirty="0"/>
              <a:t>Participation Fund</a:t>
            </a:r>
          </a:p>
        </p:txBody>
      </p:sp>
      <p:sp>
        <p:nvSpPr>
          <p:cNvPr id="3" name="Content Placeholder 2">
            <a:extLst>
              <a:ext uri="{FF2B5EF4-FFF2-40B4-BE49-F238E27FC236}">
                <a16:creationId xmlns:a16="http://schemas.microsoft.com/office/drawing/2014/main" id="{EEE1D169-75C0-4A95-8EC4-4716AB948E0C}"/>
              </a:ext>
            </a:extLst>
          </p:cNvPr>
          <p:cNvSpPr>
            <a:spLocks noGrp="1"/>
          </p:cNvSpPr>
          <p:nvPr>
            <p:ph idx="1"/>
          </p:nvPr>
        </p:nvSpPr>
        <p:spPr/>
        <p:txBody>
          <a:bodyPr>
            <a:normAutofit/>
          </a:bodyPr>
          <a:lstStyle/>
          <a:p>
            <a:r>
              <a:rPr lang="en-GB" dirty="0"/>
              <a:t>Provides financial contribution towards activities that enhance the student’s experience or development, but are not essential parts of their course</a:t>
            </a:r>
          </a:p>
          <a:p>
            <a:r>
              <a:rPr lang="en-GB" dirty="0"/>
              <a:t>Priority will be given to students who are:	</a:t>
            </a:r>
          </a:p>
        </p:txBody>
      </p:sp>
      <p:pic>
        <p:nvPicPr>
          <p:cNvPr id="4" name="Picture 3">
            <a:extLst>
              <a:ext uri="{FF2B5EF4-FFF2-40B4-BE49-F238E27FC236}">
                <a16:creationId xmlns:a16="http://schemas.microsoft.com/office/drawing/2014/main" id="{C666EDE7-6421-42CF-97C7-C76F3D633E81}"/>
              </a:ext>
            </a:extLst>
          </p:cNvPr>
          <p:cNvPicPr>
            <a:picLocks noChangeAspect="1"/>
          </p:cNvPicPr>
          <p:nvPr/>
        </p:nvPicPr>
        <p:blipFill>
          <a:blip r:embed="rId3"/>
          <a:stretch>
            <a:fillRect/>
          </a:stretch>
        </p:blipFill>
        <p:spPr>
          <a:xfrm>
            <a:off x="68239" y="5591696"/>
            <a:ext cx="1140051" cy="1170533"/>
          </a:xfrm>
          <a:prstGeom prst="rect">
            <a:avLst/>
          </a:prstGeom>
        </p:spPr>
      </p:pic>
      <p:graphicFrame>
        <p:nvGraphicFramePr>
          <p:cNvPr id="7" name="Table 6">
            <a:extLst>
              <a:ext uri="{FF2B5EF4-FFF2-40B4-BE49-F238E27FC236}">
                <a16:creationId xmlns:a16="http://schemas.microsoft.com/office/drawing/2014/main" id="{0B553D7C-1B87-4D55-819F-6ABA01EB0354}"/>
              </a:ext>
            </a:extLst>
          </p:cNvPr>
          <p:cNvGraphicFramePr>
            <a:graphicFrameLocks noGrp="1"/>
          </p:cNvGraphicFramePr>
          <p:nvPr>
            <p:extLst>
              <p:ext uri="{D42A27DB-BD31-4B8C-83A1-F6EECF244321}">
                <p14:modId xmlns:p14="http://schemas.microsoft.com/office/powerpoint/2010/main" val="1635319773"/>
              </p:ext>
            </p:extLst>
          </p:nvPr>
        </p:nvGraphicFramePr>
        <p:xfrm>
          <a:off x="999504" y="4001294"/>
          <a:ext cx="7724633" cy="1961816"/>
        </p:xfrm>
        <a:graphic>
          <a:graphicData uri="http://schemas.openxmlformats.org/drawingml/2006/table">
            <a:tbl>
              <a:tblPr firstRow="1" bandRow="1">
                <a:tableStyleId>{5C22544A-7EE6-4342-B048-85BDC9FD1C3A}</a:tableStyleId>
              </a:tblPr>
              <a:tblGrid>
                <a:gridCol w="3239735">
                  <a:extLst>
                    <a:ext uri="{9D8B030D-6E8A-4147-A177-3AD203B41FA5}">
                      <a16:colId xmlns:a16="http://schemas.microsoft.com/office/drawing/2014/main" val="4050254087"/>
                    </a:ext>
                  </a:extLst>
                </a:gridCol>
                <a:gridCol w="4484898">
                  <a:extLst>
                    <a:ext uri="{9D8B030D-6E8A-4147-A177-3AD203B41FA5}">
                      <a16:colId xmlns:a16="http://schemas.microsoft.com/office/drawing/2014/main" val="3290992470"/>
                    </a:ext>
                  </a:extLst>
                </a:gridCol>
              </a:tblGrid>
              <a:tr h="477988">
                <a:tc>
                  <a:txBody>
                    <a:bodyPr/>
                    <a:lstStyle/>
                    <a:p>
                      <a:pPr marL="285750" indent="-285750">
                        <a:buFont typeface="Arial" panose="020B0604020202020204" pitchFamily="34" charset="0"/>
                        <a:buChar char="•"/>
                      </a:pPr>
                      <a:r>
                        <a:rPr lang="en-GB" b="0" dirty="0">
                          <a:solidFill>
                            <a:schemeClr val="tx1"/>
                          </a:solidFill>
                        </a:rPr>
                        <a:t>Parents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b="0" dirty="0">
                          <a:solidFill>
                            <a:schemeClr val="tx1"/>
                          </a:solidFill>
                        </a:rPr>
                        <a:t>Students from low income households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36953"/>
                  </a:ext>
                </a:extLst>
              </a:tr>
              <a:tr h="276930">
                <a:tc>
                  <a:txBody>
                    <a:bodyPr/>
                    <a:lstStyle/>
                    <a:p>
                      <a:pPr marL="285750" indent="-285750">
                        <a:buFont typeface="Arial" panose="020B0604020202020204" pitchFamily="34" charset="0"/>
                        <a:buChar char="•"/>
                      </a:pPr>
                      <a:r>
                        <a:rPr lang="en-GB" dirty="0"/>
                        <a:t>Carers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dirty="0"/>
                        <a:t>Disabled students</a:t>
                      </a:r>
                    </a:p>
                  </a:txBody>
                  <a:tcPr>
                    <a:lnL w="12700" cmpd="sng">
                      <a:noFill/>
                    </a:lnL>
                    <a:lnT w="38100" cmpd="sng">
                      <a:noFill/>
                    </a:lnT>
                    <a:lnB w="12700" cmpd="sng">
                      <a:noFill/>
                    </a:lnB>
                    <a:noFill/>
                  </a:tcPr>
                </a:tc>
                <a:extLst>
                  <a:ext uri="{0D108BD9-81ED-4DB2-BD59-A6C34878D82A}">
                    <a16:rowId xmlns:a16="http://schemas.microsoft.com/office/drawing/2014/main" val="1664036839"/>
                  </a:ext>
                </a:extLst>
              </a:tr>
              <a:tr h="477988">
                <a:tc>
                  <a:txBody>
                    <a:bodyPr/>
                    <a:lstStyle/>
                    <a:p>
                      <a:pPr marL="285750" indent="-285750">
                        <a:buFont typeface="Arial" panose="020B0604020202020204" pitchFamily="34" charset="0"/>
                        <a:buChar char="•"/>
                      </a:pPr>
                      <a:r>
                        <a:rPr lang="en-GB" dirty="0"/>
                        <a:t>Care experienced students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dirty="0"/>
                        <a:t>Refugees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7536108"/>
                  </a:ext>
                </a:extLst>
              </a:tr>
              <a:tr h="477988">
                <a:tc>
                  <a:txBody>
                    <a:bodyPr/>
                    <a:lstStyle/>
                    <a:p>
                      <a:pPr marL="285750" indent="-285750">
                        <a:buFont typeface="Arial" panose="020B0604020202020204" pitchFamily="34" charset="0"/>
                        <a:buChar char="•"/>
                      </a:pPr>
                      <a:r>
                        <a:rPr lang="en-GB"/>
                        <a:t>Estranged/independent students</a:t>
                      </a:r>
                      <a:endParaRPr lang="en-GB" dirty="0"/>
                    </a:p>
                  </a:txBody>
                  <a:tcPr>
                    <a:lnT w="12700" cmpd="sng">
                      <a:noFill/>
                    </a:lnT>
                    <a:noFill/>
                  </a:tcPr>
                </a:tc>
                <a:tc>
                  <a:txBody>
                    <a:bodyPr/>
                    <a:lstStyle/>
                    <a:p>
                      <a:pPr marL="285750" indent="-285750">
                        <a:buFont typeface="Arial" panose="020B0604020202020204" pitchFamily="34" charset="0"/>
                        <a:buChar char="•"/>
                      </a:pPr>
                      <a:r>
                        <a:rPr lang="en-GB" dirty="0"/>
                        <a:t>From other widening access backgrounds</a:t>
                      </a:r>
                    </a:p>
                  </a:txBody>
                  <a:tcPr>
                    <a:lnT w="12700" cmpd="sng">
                      <a:noFill/>
                    </a:lnT>
                    <a:noFill/>
                  </a:tcPr>
                </a:tc>
                <a:extLst>
                  <a:ext uri="{0D108BD9-81ED-4DB2-BD59-A6C34878D82A}">
                    <a16:rowId xmlns:a16="http://schemas.microsoft.com/office/drawing/2014/main" val="3520619039"/>
                  </a:ext>
                </a:extLst>
              </a:tr>
            </a:tbl>
          </a:graphicData>
        </a:graphic>
      </p:graphicFrame>
    </p:spTree>
    <p:extLst>
      <p:ext uri="{BB962C8B-B14F-4D97-AF65-F5344CB8AC3E}">
        <p14:creationId xmlns:p14="http://schemas.microsoft.com/office/powerpoint/2010/main" val="282308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47725" y="1825625"/>
            <a:ext cx="7886700" cy="4351338"/>
          </a:xfrm>
        </p:spPr>
        <p:txBody>
          <a:bodyPr>
            <a:normAutofit/>
          </a:bodyPr>
          <a:lstStyle/>
          <a:p>
            <a:pPr>
              <a:buClr>
                <a:schemeClr val="accent4">
                  <a:lumMod val="60000"/>
                  <a:lumOff val="40000"/>
                </a:schemeClr>
              </a:buClr>
              <a:buSzPct val="100000"/>
              <a:buNone/>
            </a:pPr>
            <a:endParaRPr lang="en-GB" sz="1100" dirty="0"/>
          </a:p>
          <a:p>
            <a:pPr>
              <a:buClr>
                <a:schemeClr val="accent4">
                  <a:lumMod val="60000"/>
                  <a:lumOff val="40000"/>
                </a:schemeClr>
              </a:buClr>
              <a:buSzPct val="100000"/>
              <a:buFont typeface="Arial" pitchFamily="34" charset="0"/>
              <a:buChar char="•"/>
            </a:pPr>
            <a:endParaRPr lang="en-GB" sz="1100" dirty="0"/>
          </a:p>
          <a:p>
            <a:pPr>
              <a:buClr>
                <a:schemeClr val="accent4">
                  <a:lumMod val="60000"/>
                  <a:lumOff val="40000"/>
                </a:schemeClr>
              </a:buClr>
              <a:buSzPct val="100000"/>
              <a:buNone/>
            </a:pPr>
            <a:endParaRPr lang="en-GB" dirty="0"/>
          </a:p>
        </p:txBody>
      </p:sp>
      <p:pic>
        <p:nvPicPr>
          <p:cNvPr id="7" name="Picture 6" descr="C:\Users\gwb11196\AppData\Local\Microsoft\Windows\Temporary Internet Files\Content.Outlook\FK4GXWYD\StrathUnion-Black-Logo (00000002).png"/>
          <p:cNvPicPr/>
          <p:nvPr/>
        </p:nvPicPr>
        <p:blipFill>
          <a:blip r:embed="rId3" cstate="print">
            <a:duotone>
              <a:prstClr val="black"/>
              <a:srgbClr val="66FFFF">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5727183"/>
            <a:ext cx="1138407" cy="1169431"/>
          </a:xfrm>
          <a:prstGeom prst="rect">
            <a:avLst/>
          </a:prstGeom>
          <a:noFill/>
          <a:ln>
            <a:noFill/>
          </a:ln>
        </p:spPr>
      </p:pic>
      <p:sp>
        <p:nvSpPr>
          <p:cNvPr id="8" name="Rectangle 7"/>
          <p:cNvSpPr/>
          <p:nvPr/>
        </p:nvSpPr>
        <p:spPr>
          <a:xfrm>
            <a:off x="452053" y="844364"/>
            <a:ext cx="3867341" cy="523220"/>
          </a:xfrm>
          <a:prstGeom prst="rect">
            <a:avLst/>
          </a:prstGeom>
        </p:spPr>
        <p:txBody>
          <a:bodyPr wrap="none">
            <a:spAutoFit/>
          </a:bodyPr>
          <a:lstStyle/>
          <a:p>
            <a:pPr algn="ctr"/>
            <a:r>
              <a:rPr lang="en-GB" sz="2800" dirty="0"/>
              <a:t>Clubs Exec Accountability</a:t>
            </a:r>
          </a:p>
        </p:txBody>
      </p:sp>
      <p:sp>
        <p:nvSpPr>
          <p:cNvPr id="2" name="TextBox 1">
            <a:extLst>
              <a:ext uri="{FF2B5EF4-FFF2-40B4-BE49-F238E27FC236}">
                <a16:creationId xmlns:a16="http://schemas.microsoft.com/office/drawing/2014/main" id="{C6A49DE3-2EFC-4312-B249-25A5B97A606A}"/>
              </a:ext>
            </a:extLst>
          </p:cNvPr>
          <p:cNvSpPr txBox="1"/>
          <p:nvPr/>
        </p:nvSpPr>
        <p:spPr>
          <a:xfrm>
            <a:off x="1270515" y="5080852"/>
            <a:ext cx="7699513" cy="646331"/>
          </a:xfrm>
          <a:prstGeom prst="rect">
            <a:avLst/>
          </a:prstGeom>
          <a:noFill/>
        </p:spPr>
        <p:txBody>
          <a:bodyPr wrap="square" rtlCol="0">
            <a:spAutoFit/>
          </a:bodyPr>
          <a:lstStyle/>
          <a:p>
            <a:pPr marL="285750" indent="-285750">
              <a:buFont typeface="Arial" panose="020B0604020202020204" pitchFamily="34" charset="0"/>
              <a:buChar char="•"/>
            </a:pPr>
            <a:r>
              <a:rPr lang="en-GB" dirty="0"/>
              <a:t>Questions to the clubs exec on their decisions regarding the minutes of the meetings, society affiliations, and grant requests</a:t>
            </a:r>
          </a:p>
        </p:txBody>
      </p:sp>
      <p:pic>
        <p:nvPicPr>
          <p:cNvPr id="4" name="Picture 3">
            <a:extLst>
              <a:ext uri="{FF2B5EF4-FFF2-40B4-BE49-F238E27FC236}">
                <a16:creationId xmlns:a16="http://schemas.microsoft.com/office/drawing/2014/main" id="{1C67089D-7C5C-4C79-A19B-FFA4DDDC6CBB}"/>
              </a:ext>
            </a:extLst>
          </p:cNvPr>
          <p:cNvPicPr>
            <a:picLocks noChangeAspect="1"/>
          </p:cNvPicPr>
          <p:nvPr/>
        </p:nvPicPr>
        <p:blipFill>
          <a:blip r:embed="rId5"/>
          <a:stretch>
            <a:fillRect/>
          </a:stretch>
        </p:blipFill>
        <p:spPr>
          <a:xfrm>
            <a:off x="2718592" y="1374037"/>
            <a:ext cx="3706815" cy="3706815"/>
          </a:xfrm>
          <a:prstGeom prst="rect">
            <a:avLst/>
          </a:prstGeom>
        </p:spPr>
      </p:pic>
    </p:spTree>
    <p:extLst>
      <p:ext uri="{BB962C8B-B14F-4D97-AF65-F5344CB8AC3E}">
        <p14:creationId xmlns:p14="http://schemas.microsoft.com/office/powerpoint/2010/main" val="2684698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830" y="2653765"/>
            <a:ext cx="7886700" cy="1325563"/>
          </a:xfrm>
        </p:spPr>
        <p:txBody>
          <a:bodyPr/>
          <a:lstStyle/>
          <a:p>
            <a:r>
              <a:rPr lang="en-GB" dirty="0"/>
              <a:t>Questions?</a:t>
            </a:r>
          </a:p>
        </p:txBody>
      </p:sp>
      <p:pic>
        <p:nvPicPr>
          <p:cNvPr id="4" name="Picture 3" descr="C:\Users\gwb11196\AppData\Local\Microsoft\Windows\Temporary Internet Files\Content.Outlook\FK4GXWYD\StrathUnion-Black-Logo (00000002).png"/>
          <p:cNvPicPr/>
          <p:nvPr/>
        </p:nvPicPr>
        <p:blipFill>
          <a:blip r:embed="rId3" cstate="print">
            <a:duotone>
              <a:prstClr val="black"/>
              <a:srgbClr val="66FFFF">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5688569"/>
            <a:ext cx="1138407" cy="1169431"/>
          </a:xfrm>
          <a:prstGeom prst="rect">
            <a:avLst/>
          </a:prstGeom>
          <a:noFill/>
          <a:ln>
            <a:noFill/>
          </a:ln>
        </p:spPr>
      </p:pic>
    </p:spTree>
    <p:extLst>
      <p:ext uri="{BB962C8B-B14F-4D97-AF65-F5344CB8AC3E}">
        <p14:creationId xmlns:p14="http://schemas.microsoft.com/office/powerpoint/2010/main" val="32784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526" y="268874"/>
            <a:ext cx="7886700" cy="1325563"/>
          </a:xfrm>
        </p:spPr>
        <p:txBody>
          <a:bodyPr/>
          <a:lstStyle/>
          <a:p>
            <a:r>
              <a:rPr lang="en-GB" dirty="0" smtClean="0"/>
              <a:t>2020/21 Full Time Officer Team</a:t>
            </a:r>
            <a:endParaRPr lang="en-GB" dirty="0"/>
          </a:p>
        </p:txBody>
      </p:sp>
      <p:pic>
        <p:nvPicPr>
          <p:cNvPr id="1026" name="Picture 2" descr="Image may contain: 5 people, including Benn Rapson and Rachel Cairns, people standing, sky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28" y="1494097"/>
            <a:ext cx="6631807" cy="497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97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8" y="374752"/>
            <a:ext cx="7886700" cy="1325563"/>
          </a:xfrm>
        </p:spPr>
        <p:txBody>
          <a:bodyPr/>
          <a:lstStyle/>
          <a:p>
            <a:r>
              <a:rPr lang="en-GB" dirty="0" smtClean="0"/>
              <a:t>Building Move Survey Summary:</a:t>
            </a:r>
            <a:endParaRPr lang="en-GB" dirty="0"/>
          </a:p>
        </p:txBody>
      </p:sp>
      <p:graphicFrame>
        <p:nvGraphicFramePr>
          <p:cNvPr id="5" name="Chart 4"/>
          <p:cNvGraphicFramePr/>
          <p:nvPr>
            <p:extLst>
              <p:ext uri="{D42A27DB-BD31-4B8C-83A1-F6EECF244321}">
                <p14:modId xmlns:p14="http://schemas.microsoft.com/office/powerpoint/2010/main" val="2816844322"/>
              </p:ext>
            </p:extLst>
          </p:nvPr>
        </p:nvGraphicFramePr>
        <p:xfrm>
          <a:off x="696686" y="1700315"/>
          <a:ext cx="6487886" cy="4105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973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211579621"/>
              </p:ext>
            </p:extLst>
          </p:nvPr>
        </p:nvGraphicFramePr>
        <p:xfrm>
          <a:off x="1132114" y="464455"/>
          <a:ext cx="6966857" cy="5834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199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68182591"/>
              </p:ext>
            </p:extLst>
          </p:nvPr>
        </p:nvGraphicFramePr>
        <p:xfrm>
          <a:off x="725715" y="522514"/>
          <a:ext cx="7765142" cy="6081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751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120907111"/>
              </p:ext>
            </p:extLst>
          </p:nvPr>
        </p:nvGraphicFramePr>
        <p:xfrm>
          <a:off x="522514" y="406399"/>
          <a:ext cx="8229600" cy="60669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45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382156357"/>
              </p:ext>
            </p:extLst>
          </p:nvPr>
        </p:nvGraphicFramePr>
        <p:xfrm>
          <a:off x="696686" y="522514"/>
          <a:ext cx="8069942" cy="589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291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897" y="1633120"/>
            <a:ext cx="7886700" cy="4351338"/>
          </a:xfrm>
        </p:spPr>
        <p:txBody>
          <a:bodyPr>
            <a:noAutofit/>
          </a:bodyPr>
          <a:lstStyle/>
          <a:p>
            <a:pPr marL="0" indent="0" algn="ctr">
              <a:lnSpc>
                <a:spcPct val="100000"/>
              </a:lnSpc>
              <a:buNone/>
            </a:pPr>
            <a:r>
              <a:rPr lang="en-GB" sz="4000" b="1" dirty="0" smtClean="0"/>
              <a:t>REMEMBER</a:t>
            </a:r>
            <a:r>
              <a:rPr lang="en-GB" sz="4000" dirty="0" smtClean="0"/>
              <a:t>:</a:t>
            </a:r>
          </a:p>
          <a:p>
            <a:pPr marL="0" indent="0" algn="ctr">
              <a:lnSpc>
                <a:spcPct val="100000"/>
              </a:lnSpc>
              <a:buNone/>
            </a:pPr>
            <a:r>
              <a:rPr lang="en-GB" sz="4000" dirty="0" smtClean="0"/>
              <a:t> TELL US WHAT YOU WOULD LIKE US TO TAKE TO THE NEW BUILDING! VISIT LEVEL 7 AND PICK UP SOME STICKERS </a:t>
            </a:r>
            <a:endParaRPr lang="en-GB" sz="4000" dirty="0"/>
          </a:p>
        </p:txBody>
      </p:sp>
    </p:spTree>
    <p:extLst>
      <p:ext uri="{BB962C8B-B14F-4D97-AF65-F5344CB8AC3E}">
        <p14:creationId xmlns:p14="http://schemas.microsoft.com/office/powerpoint/2010/main" val="2220704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5868</TotalTime>
  <Words>1137</Words>
  <Application>Microsoft Office PowerPoint</Application>
  <PresentationFormat>On-screen Show (4:3)</PresentationFormat>
  <Paragraphs>128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Clubs &amp; Societies AGM</vt:lpstr>
      <vt:lpstr>Welcome Back!</vt:lpstr>
      <vt:lpstr>2020/21 Full Time Officer Team</vt:lpstr>
      <vt:lpstr>Building Move Survey Summary:</vt:lpstr>
      <vt:lpstr>PowerPoint Presentation</vt:lpstr>
      <vt:lpstr>PowerPoint Presentation</vt:lpstr>
      <vt:lpstr>PowerPoint Presentation</vt:lpstr>
      <vt:lpstr>PowerPoint Presentation</vt:lpstr>
      <vt:lpstr>PowerPoint Presentation</vt:lpstr>
      <vt:lpstr>Budget Update </vt:lpstr>
      <vt:lpstr>Clubs Exec Election </vt:lpstr>
      <vt:lpstr>PowerPoint Presentation</vt:lpstr>
      <vt:lpstr>Phineas Chiketsani  </vt:lpstr>
      <vt:lpstr>Thomas Lam  </vt:lpstr>
      <vt:lpstr>Sheik Malik  </vt:lpstr>
      <vt:lpstr>Laura Milligan  </vt:lpstr>
      <vt:lpstr>Liam Mosson </vt:lpstr>
      <vt:lpstr>Ellie Swanston  </vt:lpstr>
      <vt:lpstr>Madeleine Taylor  </vt:lpstr>
      <vt:lpstr>Stephen Ugwuanyi  </vt:lpstr>
      <vt:lpstr>PowerPoint Presentation</vt:lpstr>
      <vt:lpstr>Active and engaged</vt:lpstr>
      <vt:lpstr>Congratulations to our societies who are already accredited!</vt:lpstr>
      <vt:lpstr>Active and Engaged Updates</vt:lpstr>
      <vt:lpstr>Arts Fest</vt:lpstr>
      <vt:lpstr>Alumni Fund</vt:lpstr>
      <vt:lpstr>Participation Fund</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Clubs &amp; Societies General Meeting 2</dc:title>
  <dc:creator>Kayla Burns</dc:creator>
  <cp:lastModifiedBy>Jodie Waite</cp:lastModifiedBy>
  <cp:revision>107</cp:revision>
  <cp:lastPrinted>2020-03-09T16:27:01Z</cp:lastPrinted>
  <dcterms:created xsi:type="dcterms:W3CDTF">2019-11-06T19:22:17Z</dcterms:created>
  <dcterms:modified xsi:type="dcterms:W3CDTF">2020-03-09T16:35:35Z</dcterms:modified>
</cp:coreProperties>
</file>